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60" r:id="rId2"/>
    <p:sldId id="282" r:id="rId3"/>
    <p:sldId id="283" r:id="rId4"/>
    <p:sldId id="299" r:id="rId5"/>
    <p:sldId id="296" r:id="rId6"/>
    <p:sldId id="261" r:id="rId7"/>
    <p:sldId id="266" r:id="rId8"/>
    <p:sldId id="286" r:id="rId9"/>
    <p:sldId id="268" r:id="rId10"/>
    <p:sldId id="263" r:id="rId11"/>
    <p:sldId id="287" r:id="rId12"/>
    <p:sldId id="292" r:id="rId13"/>
    <p:sldId id="290" r:id="rId14"/>
    <p:sldId id="272" r:id="rId15"/>
    <p:sldId id="297" r:id="rId16"/>
    <p:sldId id="300" r:id="rId17"/>
    <p:sldId id="302" r:id="rId18"/>
    <p:sldId id="301" r:id="rId19"/>
    <p:sldId id="303" r:id="rId20"/>
    <p:sldId id="308" r:id="rId21"/>
    <p:sldId id="305" r:id="rId22"/>
    <p:sldId id="307" r:id="rId23"/>
    <p:sldId id="306" r:id="rId24"/>
    <p:sldId id="294" r:id="rId25"/>
    <p:sldId id="273" r:id="rId26"/>
    <p:sldId id="277" r:id="rId27"/>
    <p:sldId id="271" r:id="rId28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1"/>
  </p:normalViewPr>
  <p:slideViewPr>
    <p:cSldViewPr snapToGrid="0" snapToObjects="1">
      <p:cViewPr varScale="1">
        <p:scale>
          <a:sx n="104" d="100"/>
          <a:sy n="104" d="100"/>
        </p:scale>
        <p:origin x="134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92C97B9-5426-8042-99C4-21BB2FE6E6B2}" type="datetimeFigureOut">
              <a:rPr lang="fr-FR" altLang="fr-FR"/>
              <a:pPr/>
              <a:t>12/04/2018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842D75-02CC-4742-8172-AB83F08971ED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1373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1" Type="http://schemas.openxmlformats.org/officeDocument/2006/relationships/hyperlink" Target="https://fr.wikipedia.org/wiki/Hymnaire" TargetMode="External"/><Relationship Id="rId12" Type="http://schemas.openxmlformats.org/officeDocument/2006/relationships/hyperlink" Target="https://fr.wikipedia.org/wiki/Post-it#cite_note-7" TargetMode="External"/><Relationship Id="rId13" Type="http://schemas.openxmlformats.org/officeDocument/2006/relationships/hyperlink" Target="https://fr.wikipedia.org/wiki/Boise" TargetMode="External"/><Relationship Id="rId14" Type="http://schemas.openxmlformats.org/officeDocument/2006/relationships/hyperlink" Target="https://fr.wikipedia.org/wiki/Idaho" TargetMode="External"/><Relationship Id="rId15" Type="http://schemas.openxmlformats.org/officeDocument/2006/relationships/hyperlink" Target="https://fr.wikipedia.org/wiki/Aide:R%C3%A9f%C3%A9rence_n%C3%A9cessaire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Relationship Id="rId3" Type="http://schemas.openxmlformats.org/officeDocument/2006/relationships/hyperlink" Target="https://fr.wikipedia.org/wiki/Post-it#cite_note-D.C3.A9couvrez_l.E2.80.99histoire_de_Post-it-6" TargetMode="External"/><Relationship Id="rId4" Type="http://schemas.openxmlformats.org/officeDocument/2006/relationships/hyperlink" Target="https://fr.wikipedia.org/wiki/3M" TargetMode="External"/><Relationship Id="rId5" Type="http://schemas.openxmlformats.org/officeDocument/2006/relationships/hyperlink" Target="https://fr.wikipedia.org/wiki/Monom%C3%A8re" TargetMode="External"/><Relationship Id="rId6" Type="http://schemas.openxmlformats.org/officeDocument/2006/relationships/hyperlink" Target="https://fr.wikipedia.org/wiki/Polym%C3%A8re" TargetMode="External"/><Relationship Id="rId7" Type="http://schemas.openxmlformats.org/officeDocument/2006/relationships/hyperlink" Target="https://fr.wikipedia.org/wiki/Adh%C3%A9sif" TargetMode="External"/><Relationship Id="rId8" Type="http://schemas.openxmlformats.org/officeDocument/2006/relationships/hyperlink" Target="https://fr.wikipedia.org/wiki/Coh%C3%A9sif" TargetMode="External"/><Relationship Id="rId9" Type="http://schemas.openxmlformats.org/officeDocument/2006/relationships/hyperlink" Target="https://fr.wikipedia.org/w/index.php?title=Post-it&amp;veaction=edit&amp;section=4" TargetMode="External"/><Relationship Id="rId10" Type="http://schemas.openxmlformats.org/officeDocument/2006/relationships/hyperlink" Target="https://fr.wikipedia.org/w/index.php?title=Post-it&amp;action=edit&amp;section=4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03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>
                <a:ea typeface="ＭＳ Ｐゴシック" charset="-128"/>
              </a:rPr>
              <a:t>(a consensual and a legally-compliant result) (international texts, national references) (inclusivity, equality)</a:t>
            </a:r>
          </a:p>
          <a:p>
            <a:endParaRPr lang="fr-FR" altLang="fr-FR">
              <a:ea typeface="ＭＳ Ｐゴシック" charset="-128"/>
            </a:endParaRPr>
          </a:p>
        </p:txBody>
      </p:sp>
      <p:sp>
        <p:nvSpPr>
          <p:cNvPr id="440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5411FE2F-64FD-334C-ADF8-43F8F6615032}" type="slidenum">
              <a:rPr lang="fr-FR" altLang="fr-FR" sz="1200"/>
              <a:pPr/>
              <a:t>7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916018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A6E345F1-26DB-944E-A628-7B7506A7A9CC}" type="slidenum">
              <a:rPr lang="fr-FR" altLang="fr-FR" sz="1200">
                <a:latin typeface="Arial" charset="0"/>
              </a:rPr>
              <a:pPr eaLnBrk="1" hangingPunct="1"/>
              <a:t>8</a:t>
            </a:fld>
            <a:endParaRPr lang="fr-FR" altLang="fr-FR" sz="1200">
              <a:latin typeface="Arial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28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05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>
                <a:ea typeface="ＭＳ Ｐゴシック" charset="-128"/>
              </a:rPr>
              <a:t>Au sein des différents contextes juridiques francophones représentés, cette norme n'existe pas ; si cela est adopté alors qu'il existe toujours un risque d'erreur, cela remettrait en cause la validité juridique de la licence ; de même que cela entraînerait des explications en plus au sein du guide explicatif prévu. </a:t>
            </a:r>
          </a:p>
          <a:p>
            <a:endParaRPr lang="fr-FR" altLang="fr-FR">
              <a:ea typeface="ＭＳ Ｐゴシック" charset="-128"/>
            </a:endParaRPr>
          </a:p>
        </p:txBody>
      </p:sp>
      <p:sp>
        <p:nvSpPr>
          <p:cNvPr id="4505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C1AA1A04-3249-D047-915F-3A25181B08C2}" type="slidenum">
              <a:rPr lang="fr-FR" altLang="fr-FR" sz="1200"/>
              <a:pPr/>
              <a:t>16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1289360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>
                <a:ea typeface="ＭＳ Ｐゴシック" charset="-128"/>
              </a:rPr>
              <a:t>Legal Concepts :Fair use (utilisation loyale) , sui generis law on data bases, :</a:t>
            </a:r>
          </a:p>
          <a:p>
            <a:r>
              <a:rPr lang="fr-FR" altLang="fr-FR">
                <a:ea typeface="ＭＳ Ｐゴシック" charset="-128"/>
              </a:rPr>
              <a:t>Expressions : utilisation non commerciale de l’œuvre non legal expressions (submitted) : </a:t>
            </a:r>
          </a:p>
        </p:txBody>
      </p:sp>
      <p:sp>
        <p:nvSpPr>
          <p:cNvPr id="4608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151C8751-A1B1-DF45-A028-BAFF9C519793}" type="slidenum">
              <a:rPr lang="fr-FR" altLang="fr-FR" sz="1200"/>
              <a:pPr/>
              <a:t>22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2078107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>
                <a:ea typeface="ＭＳ Ｐゴシック" charset="-128"/>
              </a:rPr>
              <a:t>Dans le cadre d'un programme de recherche commencé en 1964, Spencer Silver</a:t>
            </a:r>
            <a:r>
              <a:rPr lang="fr-FR" altLang="fr-FR" baseline="30000">
                <a:ea typeface="ＭＳ Ｐゴシック" charset="-128"/>
                <a:hlinkClick r:id="rId3"/>
              </a:rPr>
              <a:t>[6]</a:t>
            </a:r>
            <a:r>
              <a:rPr lang="fr-FR" altLang="fr-FR">
                <a:ea typeface="ＭＳ Ｐゴシック" charset="-128"/>
              </a:rPr>
              <a:t>, un chimiste de </a:t>
            </a:r>
            <a:r>
              <a:rPr lang="fr-FR" altLang="fr-FR">
                <a:ea typeface="ＭＳ Ｐゴシック" charset="-128"/>
                <a:hlinkClick r:id="rId4" tooltip="3M"/>
              </a:rPr>
              <a:t>3M</a:t>
            </a:r>
            <a:r>
              <a:rPr lang="fr-FR" altLang="fr-FR">
                <a:ea typeface="ＭＳ Ｐゴシック" charset="-128"/>
              </a:rPr>
              <a:t>, invente par hasard en 1968 un adhésif poisseux en mélangeant en proportions diverses des </a:t>
            </a:r>
            <a:r>
              <a:rPr lang="fr-FR" altLang="fr-FR">
                <a:ea typeface="ＭＳ Ｐゴシック" charset="-128"/>
                <a:hlinkClick r:id="rId5" tooltip="Monomère"/>
              </a:rPr>
              <a:t>monomères</a:t>
            </a:r>
            <a:r>
              <a:rPr lang="fr-FR" altLang="fr-FR">
                <a:ea typeface="ＭＳ Ｐゴシック" charset="-128"/>
              </a:rPr>
              <a:t> envoyés par un fournisseur. Ce nouveau </a:t>
            </a:r>
            <a:r>
              <a:rPr lang="fr-FR" altLang="fr-FR">
                <a:ea typeface="ＭＳ Ｐゴシック" charset="-128"/>
                <a:hlinkClick r:id="rId6" tooltip="Polymère"/>
              </a:rPr>
              <a:t>polymère</a:t>
            </a:r>
            <a:r>
              <a:rPr lang="fr-FR" altLang="fr-FR">
                <a:ea typeface="ＭＳ Ｐゴシック" charset="-128"/>
              </a:rPr>
              <a:t> </a:t>
            </a:r>
            <a:r>
              <a:rPr lang="fr-FR" altLang="fr-FR">
                <a:ea typeface="ＭＳ Ｐゴシック" charset="-128"/>
                <a:hlinkClick r:id="rId7" tooltip="Adhésif"/>
              </a:rPr>
              <a:t>adhésif</a:t>
            </a:r>
            <a:r>
              <a:rPr lang="fr-FR" altLang="fr-FR">
                <a:ea typeface="ＭＳ Ｐゴシック" charset="-128"/>
              </a:rPr>
              <a:t> acrylique, plus un </a:t>
            </a:r>
            <a:r>
              <a:rPr lang="fr-FR" altLang="fr-FR">
                <a:ea typeface="ＭＳ Ｐゴシック" charset="-128"/>
                <a:hlinkClick r:id="rId8" tooltip="Cohésif"/>
              </a:rPr>
              <a:t>cohésif</a:t>
            </a:r>
            <a:r>
              <a:rPr lang="fr-FR" altLang="fr-FR">
                <a:ea typeface="ＭＳ Ｐゴシック" charset="-128"/>
              </a:rPr>
              <a:t> qu’un adhésif, ne colle qu’à lui-même. Silver cherche alors à le faire commercialiser sous forme de _spray_ (comme il l’est aujourd’hui pour les arts graphiques) et sous forme de tableau de conférencier auto-collant (comme il l’est depuis peu), mais sans succès.</a:t>
            </a:r>
          </a:p>
          <a:p>
            <a:pPr eaLnBrk="1" hangingPunct="1"/>
            <a:r>
              <a:rPr lang="fr-FR" altLang="fr-FR">
                <a:ea typeface="ＭＳ Ｐゴシック" charset="-128"/>
              </a:rPr>
              <a:t>Malgré la suppression du programme des polymères adhésifs, Silver parvient à obtenir de son directeur de départment, Geoffrey Nicholson, le financement nécessaire au brevet de sa formule mais pour les États-Unis seulement en 1972 (brevet n° 3 691 140).</a:t>
            </a:r>
          </a:p>
          <a:p>
            <a:pPr eaLnBrk="1" hangingPunct="1"/>
            <a:r>
              <a:rPr lang="fr-FR" altLang="fr-FR" b="1">
                <a:ea typeface="ＭＳ Ｐゴシック" charset="-128"/>
              </a:rPr>
              <a:t>Une utilisation imprévue[</a:t>
            </a:r>
            <a:r>
              <a:rPr lang="fr-FR" altLang="fr-FR" b="1">
                <a:ea typeface="ＭＳ Ｐゴシック" charset="-128"/>
                <a:hlinkClick r:id="rId9" tooltip="Modifier la section : Une utilisation imprévue"/>
              </a:rPr>
              <a:t>modifier</a:t>
            </a:r>
            <a:r>
              <a:rPr lang="fr-FR" altLang="fr-FR" b="1">
                <a:ea typeface="ＭＳ Ｐゴシック" charset="-128"/>
              </a:rPr>
              <a:t> | </a:t>
            </a:r>
            <a:r>
              <a:rPr lang="fr-FR" altLang="fr-FR" b="1">
                <a:ea typeface="ＭＳ Ｐゴシック" charset="-128"/>
                <a:hlinkClick r:id="rId10" tooltip="Modifier la section : Une utilisation imprévue"/>
              </a:rPr>
              <a:t>modifier le code</a:t>
            </a:r>
            <a:r>
              <a:rPr lang="fr-FR" altLang="fr-FR" b="1">
                <a:ea typeface="ＭＳ Ｐゴシック" charset="-128"/>
              </a:rPr>
              <a:t>]</a:t>
            </a:r>
          </a:p>
          <a:p>
            <a:pPr eaLnBrk="1" hangingPunct="1"/>
            <a:r>
              <a:rPr lang="fr-FR" altLang="fr-FR">
                <a:ea typeface="ＭＳ Ｐゴシック" charset="-128"/>
              </a:rPr>
              <a:t>Un des </a:t>
            </a:r>
            <a:r>
              <a:rPr lang="fr-FR" altLang="fr-FR">
                <a:ea typeface="ＭＳ Ｐゴシック" charset="-128"/>
                <a:hlinkClick r:id="rId11" tooltip="Hymnaire"/>
              </a:rPr>
              <a:t>hymnaires</a:t>
            </a:r>
            <a:r>
              <a:rPr lang="fr-FR" altLang="fr-FR">
                <a:ea typeface="ＭＳ Ｐゴシック" charset="-128"/>
              </a:rPr>
              <a:t> (recueil de psaumes) d'Art Fry.</a:t>
            </a:r>
          </a:p>
          <a:p>
            <a:pPr eaLnBrk="1" hangingPunct="1"/>
            <a:r>
              <a:rPr lang="fr-FR" altLang="fr-FR">
                <a:ea typeface="ＭＳ Ｐゴシック" charset="-128"/>
              </a:rPr>
              <a:t>En 1974, Art Fry</a:t>
            </a:r>
            <a:r>
              <a:rPr lang="fr-FR" altLang="fr-FR" baseline="30000">
                <a:ea typeface="ＭＳ Ｐゴシック" charset="-128"/>
                <a:hlinkClick r:id="rId12"/>
              </a:rPr>
              <a:t>[7]</a:t>
            </a:r>
            <a:r>
              <a:rPr lang="fr-FR" altLang="fr-FR">
                <a:ea typeface="ＭＳ Ｐゴシック" charset="-128"/>
              </a:rPr>
              <a:t>, collègue de Silver et chef de chœur de l’église presbytérienne de North St-Paul, a l’idée d’empêcher les signets de son </a:t>
            </a:r>
            <a:r>
              <a:rPr lang="fr-FR" altLang="fr-FR">
                <a:ea typeface="ＭＳ Ｐゴシック" charset="-128"/>
                <a:hlinkClick r:id="rId11" tooltip="Hymnaire"/>
              </a:rPr>
              <a:t>hymnaire</a:t>
            </a:r>
            <a:r>
              <a:rPr lang="fr-FR" altLang="fr-FR">
                <a:ea typeface="ＭＳ Ｐゴシック" charset="-128"/>
              </a:rPr>
              <a:t> de glisser en les enduisant de la colle anti-dérapante de Silver.</a:t>
            </a:r>
          </a:p>
          <a:p>
            <a:pPr eaLnBrk="1" hangingPunct="1"/>
            <a:r>
              <a:rPr lang="fr-FR" altLang="fr-FR">
                <a:ea typeface="ＭＳ Ｐゴシック" charset="-128"/>
              </a:rPr>
              <a:t>Un problème de fabrication persiste : l’adhésif poisseux reste n’adhère pas au papillon. Deux membres de l’équipe de Nicholson, Henry Courtney et Roger Merrill parviennent à coucher en continu le cohésif sur du papier et qu’il y reste en continu de façon industrielle.</a:t>
            </a:r>
          </a:p>
          <a:p>
            <a:pPr eaLnBrk="1" hangingPunct="1"/>
            <a:r>
              <a:rPr lang="fr-FR" altLang="fr-FR">
                <a:ea typeface="ＭＳ Ｐゴシック" charset="-128"/>
              </a:rPr>
              <a:t>Malgré des débuts commerciaux hésitants après des tests à Tulsa, Denver, Richmond et Tampa en 1978 sous le nom « Press'n'Peel », la réussite commerciale coïncide avec l’arrivée d’un nouveau directeur marketing, Bill Schonenberg, qui a l’idée de distribuer le produit gratuitement à </a:t>
            </a:r>
            <a:r>
              <a:rPr lang="fr-FR" altLang="fr-FR">
                <a:ea typeface="ＭＳ Ｐゴシック" charset="-128"/>
                <a:hlinkClick r:id="rId13" tooltip="Boise"/>
              </a:rPr>
              <a:t>Boise</a:t>
            </a:r>
            <a:r>
              <a:rPr lang="fr-FR" altLang="fr-FR">
                <a:ea typeface="ＭＳ Ｐゴシック" charset="-128"/>
              </a:rPr>
              <a:t>, dans l’</a:t>
            </a:r>
            <a:r>
              <a:rPr lang="fr-FR" altLang="ja-JP">
                <a:ea typeface="ＭＳ Ｐゴシック" charset="-128"/>
                <a:hlinkClick r:id="rId14" tooltip="Idaho"/>
              </a:rPr>
              <a:t>Idaho</a:t>
            </a:r>
            <a:r>
              <a:rPr lang="fr-FR" altLang="ja-JP">
                <a:ea typeface="ＭＳ Ｐゴシック" charset="-128"/>
              </a:rPr>
              <a:t> au cours de l</a:t>
            </a:r>
            <a:r>
              <a:rPr lang="fr-FR" altLang="fr-FR">
                <a:ea typeface="ＭＳ Ｐゴシック" charset="-128"/>
              </a:rPr>
              <a:t>’</a:t>
            </a:r>
            <a:r>
              <a:rPr lang="fr-FR" altLang="ja-JP">
                <a:ea typeface="ＭＳ Ｐゴシック" charset="-128"/>
              </a:rPr>
              <a:t>opération « Boise Blitz » ; 90 % des utilisateurs ré-achètent</a:t>
            </a:r>
            <a:r>
              <a:rPr lang="fr-FR" altLang="ja-JP" baseline="30000">
                <a:ea typeface="ＭＳ Ｐゴシック" charset="-128"/>
                <a:hlinkClick r:id="rId15" tooltip="Aide:Référence nécessaire"/>
              </a:rPr>
              <a:t>[réf. nécessaire]</a:t>
            </a:r>
            <a:r>
              <a:rPr lang="fr-FR" altLang="ja-JP">
                <a:ea typeface="ＭＳ Ｐゴシック" charset="-128"/>
              </a:rPr>
              <a:t>. Le nom « Post-it » est adopté en 1980, et les ventes, d</a:t>
            </a:r>
            <a:r>
              <a:rPr lang="fr-FR" altLang="fr-FR">
                <a:ea typeface="ＭＳ Ｐゴシック" charset="-128"/>
              </a:rPr>
              <a:t>’</a:t>
            </a:r>
            <a:r>
              <a:rPr lang="fr-FR" altLang="ja-JP">
                <a:ea typeface="ＭＳ Ｐゴシック" charset="-128"/>
              </a:rPr>
              <a:t>abord limitées à 11 états américains, s</a:t>
            </a:r>
            <a:r>
              <a:rPr lang="fr-FR" altLang="fr-FR">
                <a:ea typeface="ＭＳ Ｐゴシック" charset="-128"/>
              </a:rPr>
              <a:t>’</a:t>
            </a:r>
            <a:r>
              <a:rPr lang="fr-FR" altLang="ja-JP">
                <a:ea typeface="ＭＳ Ｐゴシック" charset="-128"/>
              </a:rPr>
              <a:t>étendent au Canada et en Europe.</a:t>
            </a:r>
          </a:p>
          <a:p>
            <a:pPr eaLnBrk="1" hangingPunct="1"/>
            <a:endParaRPr lang="fr-FR" altLang="fr-FR">
              <a:ea typeface="ＭＳ Ｐゴシック" charset="-128"/>
            </a:endParaRPr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DC38BF83-07BB-8948-B5E7-BD0D6EF60136}" type="slidenum">
              <a:rPr lang="fr-FR" altLang="fr-FR" sz="1200"/>
              <a:pPr/>
              <a:t>24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23457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0F17E-26CD-1A4B-B809-0FB7DA8EA8ED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4251-A0B2-6E4C-B937-AAD163065A2B}" type="slidenum">
              <a:rPr lang="fr-FR" altLang="fr-FR" smtClean="0"/>
              <a:pPr/>
              <a:t>‹#›</a:t>
            </a:fld>
            <a:endParaRPr lang="fr-FR" alt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320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9F40D-3E16-054A-BD73-CA4A43AB187C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3BD2A-4197-7F48-8AE4-24570364F5A0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37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4E11-503E-5E45-B6BA-A17464A24EA4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D348-8CEF-5F47-873B-1EBB15B90A98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5742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D4B3-55BA-964B-AF88-66775D31E1EE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E75B-2389-4F47-AB25-28EF9CECC663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336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D7E3D-80EC-CF4B-B576-026B522387B0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EA1E-915B-8E40-B7B0-9E02ACA7198F}" type="slidenum">
              <a:rPr lang="fr-FR" altLang="fr-FR" smtClean="0"/>
              <a:pPr/>
              <a:t>‹#›</a:t>
            </a:fld>
            <a:endParaRPr lang="fr-FR" alt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077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EC1A-6782-584F-B59C-D291B84647C5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E6C1E-1491-2449-9A2B-373A11F2492C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70707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C19F0-BBDC-DC43-92EC-54A6E968028D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1F83-7239-E849-90F8-F46C62AB8E62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4868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855E-DA07-3E47-B51A-1B51722905E6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3E723-DD47-AD40-B515-63B22D2E2095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194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4285-499A-A349-8410-684F84758073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B2D3-0BFE-9841-A4DE-F31378C9D88C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0853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5A16855-29CE-B248-BAF3-C0141E63630A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F7C1BC-6EE6-0549-A6BF-D473D95E73DF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16768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FC254-E4B6-D14E-9ABB-EDB6124BB7B7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38E05-3C10-AF41-B64B-415DD00C35A3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68632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CDA78B6-31B6-F249-AD5F-62240F296860}" type="datetimeFigureOut">
              <a:rPr lang="fr-FR" altLang="fr-FR" smtClean="0"/>
              <a:pPr/>
              <a:t>12/04/2018</a:t>
            </a:fld>
            <a:endParaRPr lang="fr-FR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B90AB3D-8041-434D-A76E-D80D3C617A01}" type="slidenum">
              <a:rPr lang="fr-FR" altLang="fr-FR" smtClean="0"/>
              <a:pPr/>
              <a:t>‹#›</a:t>
            </a:fld>
            <a:endParaRPr lang="fr-FR" alt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097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emf"/><Relationship Id="rId3" Type="http://schemas.openxmlformats.org/officeDocument/2006/relationships/image" Target="../media/image25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png"/><Relationship Id="rId5" Type="http://schemas.openxmlformats.org/officeDocument/2006/relationships/image" Target="../media/image7.emf"/><Relationship Id="rId6" Type="http://schemas.openxmlformats.org/officeDocument/2006/relationships/image" Target="../media/image8.emf"/><Relationship Id="rId7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re 1"/>
          <p:cNvSpPr>
            <a:spLocks noGrp="1"/>
          </p:cNvSpPr>
          <p:nvPr>
            <p:ph type="title"/>
          </p:nvPr>
        </p:nvSpPr>
        <p:spPr>
          <a:xfrm>
            <a:off x="662322" y="184586"/>
            <a:ext cx="8024478" cy="1582429"/>
          </a:xfrm>
        </p:spPr>
        <p:txBody>
          <a:bodyPr>
            <a:normAutofit fontScale="90000"/>
          </a:bodyPr>
          <a:lstStyle/>
          <a:p>
            <a:pPr algn="ctr"/>
            <a:r>
              <a:rPr lang="fr-FR" altLang="fr-FR" sz="3600" b="1" i="1" dirty="0">
                <a:latin typeface="Century Gothic" charset="0"/>
                <a:ea typeface="Century Gothic" charset="0"/>
                <a:cs typeface="Century Gothic" charset="0"/>
              </a:rPr>
              <a:t>« Effective </a:t>
            </a:r>
            <a:r>
              <a:rPr lang="fr-FR" altLang="fr-FR" sz="3600" b="1" i="1" dirty="0" err="1">
                <a:latin typeface="Century Gothic" charset="0"/>
                <a:ea typeface="Century Gothic" charset="0"/>
                <a:cs typeface="Century Gothic" charset="0"/>
              </a:rPr>
              <a:t>tools</a:t>
            </a:r>
            <a:r>
              <a:rPr lang="fr-FR" altLang="fr-FR" sz="3600" b="1" i="1" dirty="0">
                <a:latin typeface="Century Gothic" charset="0"/>
                <a:ea typeface="Century Gothic" charset="0"/>
                <a:cs typeface="Century Gothic" charset="0"/>
              </a:rPr>
              <a:t> of communication and collaboration </a:t>
            </a:r>
            <a:r>
              <a:rPr lang="fr-FR" altLang="fr-FR" sz="3600" b="1" i="1" dirty="0" err="1">
                <a:latin typeface="Century Gothic" charset="0"/>
                <a:ea typeface="Century Gothic" charset="0"/>
                <a:cs typeface="Century Gothic" charset="0"/>
              </a:rPr>
              <a:t>within</a:t>
            </a:r>
            <a:r>
              <a:rPr lang="fr-FR" altLang="fr-FR" sz="3600" b="1" i="1" dirty="0">
                <a:latin typeface="Century Gothic" charset="0"/>
                <a:ea typeface="Century Gothic" charset="0"/>
                <a:cs typeface="Century Gothic" charset="0"/>
              </a:rPr>
              <a:t> the CC </a:t>
            </a:r>
            <a:r>
              <a:rPr lang="fr-FR" altLang="fr-FR" sz="3600" b="1" i="1" dirty="0" err="1">
                <a:latin typeface="Century Gothic" charset="0"/>
                <a:ea typeface="Century Gothic" charset="0"/>
                <a:cs typeface="Century Gothic" charset="0"/>
              </a:rPr>
              <a:t>Francophonic</a:t>
            </a:r>
            <a:r>
              <a:rPr lang="fr-FR" altLang="fr-FR" sz="3600" b="1" i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3600" b="1" i="1" dirty="0" err="1">
                <a:latin typeface="Century Gothic" charset="0"/>
                <a:ea typeface="Century Gothic" charset="0"/>
                <a:cs typeface="Century Gothic" charset="0"/>
              </a:rPr>
              <a:t>Community</a:t>
            </a:r>
            <a:r>
              <a:rPr lang="fr-FR" altLang="fr-FR" sz="3600" b="1" i="1" dirty="0">
                <a:latin typeface="Century Gothic" charset="0"/>
                <a:ea typeface="Century Gothic" charset="0"/>
                <a:cs typeface="Century Gothic" charset="0"/>
              </a:rPr>
              <a:t> »</a:t>
            </a:r>
            <a:br>
              <a:rPr lang="fr-FR" altLang="fr-FR" sz="3600" b="1" i="1" dirty="0">
                <a:latin typeface="Century Gothic" charset="0"/>
                <a:ea typeface="Century Gothic" charset="0"/>
                <a:cs typeface="Century Gothic" charset="0"/>
              </a:rPr>
            </a:br>
            <a:r>
              <a:rPr lang="fr-FR" altLang="fr-FR" sz="2700" i="1" dirty="0" smtClean="0">
                <a:ea typeface="ＭＳ Ｐゴシック" charset="-128"/>
              </a:rPr>
              <a:t>CC </a:t>
            </a:r>
            <a:r>
              <a:rPr lang="fr-FR" altLang="fr-FR" sz="2700" i="1" dirty="0">
                <a:ea typeface="ＭＳ Ｐゴシック" charset="-128"/>
              </a:rPr>
              <a:t>Global </a:t>
            </a:r>
            <a:r>
              <a:rPr lang="fr-FR" altLang="fr-FR" sz="2700" i="1" dirty="0" err="1" smtClean="0">
                <a:ea typeface="ＭＳ Ｐゴシック" charset="-128"/>
              </a:rPr>
              <a:t>Summit</a:t>
            </a:r>
            <a:r>
              <a:rPr lang="fr-FR" altLang="fr-FR" sz="2700" i="1" dirty="0" smtClean="0">
                <a:ea typeface="ＭＳ Ｐゴシック" charset="-128"/>
              </a:rPr>
              <a:t> </a:t>
            </a:r>
            <a:r>
              <a:rPr lang="fr-FR" altLang="fr-FR" sz="2700" i="1" dirty="0">
                <a:ea typeface="ＭＳ Ｐゴシック" charset="-128"/>
              </a:rPr>
              <a:t>2018 </a:t>
            </a:r>
          </a:p>
        </p:txBody>
      </p:sp>
      <p:sp>
        <p:nvSpPr>
          <p:cNvPr id="14338" name="Espace réservé du contenu 2"/>
          <p:cNvSpPr>
            <a:spLocks noGrp="1"/>
          </p:cNvSpPr>
          <p:nvPr>
            <p:ph idx="1"/>
          </p:nvPr>
        </p:nvSpPr>
        <p:spPr>
          <a:xfrm>
            <a:off x="662322" y="1914159"/>
            <a:ext cx="7871254" cy="4769708"/>
          </a:xfrm>
        </p:spPr>
        <p:txBody>
          <a:bodyPr/>
          <a:lstStyle/>
          <a:p>
            <a:pPr marL="0" indent="0" algn="ctr">
              <a:buNone/>
            </a:pPr>
            <a:r>
              <a:rPr lang="fr-FR" altLang="fr-FR" sz="2400" i="1" dirty="0" smtClean="0">
                <a:latin typeface="Century Gothic" charset="0"/>
                <a:ea typeface="Century Gothic" charset="0"/>
                <a:cs typeface="Century Gothic" charset="0"/>
              </a:rPr>
              <a:t>By </a:t>
            </a:r>
            <a:r>
              <a:rPr lang="fr-FR" altLang="fr-FR" sz="2400" i="1" dirty="0">
                <a:latin typeface="Century Gothic" charset="0"/>
                <a:ea typeface="Century Gothic" charset="0"/>
                <a:cs typeface="Century Gothic" charset="0"/>
              </a:rPr>
              <a:t>CC-France: </a:t>
            </a:r>
            <a:endParaRPr lang="fr-FR" altLang="fr-FR" sz="2400" i="1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 algn="ctr">
              <a:buNone/>
            </a:pPr>
            <a:r>
              <a:rPr lang="fr-FR" altLang="fr-FR" sz="2400" i="1" dirty="0" err="1" smtClean="0">
                <a:latin typeface="Century Gothic" charset="0"/>
                <a:ea typeface="Century Gothic" charset="0"/>
                <a:cs typeface="Century Gothic" charset="0"/>
              </a:rPr>
              <a:t>Daniele</a:t>
            </a:r>
            <a:r>
              <a:rPr lang="fr-FR" altLang="fr-FR" sz="2400" i="1" dirty="0" smtClean="0">
                <a:latin typeface="Century Gothic" charset="0"/>
                <a:ea typeface="Century Gothic" charset="0"/>
                <a:cs typeface="Century Gothic" charset="0"/>
              </a:rPr>
              <a:t> Bourcier, </a:t>
            </a:r>
            <a:r>
              <a:rPr lang="fr-FR" altLang="fr-FR" sz="2400" i="1" dirty="0" err="1" smtClean="0">
                <a:latin typeface="Century Gothic" charset="0"/>
                <a:ea typeface="Century Gothic" charset="0"/>
                <a:cs typeface="Century Gothic" charset="0"/>
              </a:rPr>
              <a:t>Primavera</a:t>
            </a:r>
            <a:r>
              <a:rPr lang="fr-FR" altLang="fr-FR" sz="2400" i="1" dirty="0" smtClean="0"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fr-FR" altLang="fr-FR" sz="2400" i="1" dirty="0" err="1" smtClean="0">
                <a:latin typeface="Century Gothic" charset="0"/>
                <a:ea typeface="Century Gothic" charset="0"/>
                <a:cs typeface="Century Gothic" charset="0"/>
              </a:rPr>
              <a:t>Filippi</a:t>
            </a:r>
            <a:r>
              <a:rPr lang="fr-FR" altLang="fr-FR" sz="2400" i="1" dirty="0" smtClean="0">
                <a:latin typeface="Century Gothic" charset="0"/>
                <a:ea typeface="Century Gothic" charset="0"/>
                <a:cs typeface="Century Gothic" charset="0"/>
              </a:rPr>
              <a:t>, Betty N. </a:t>
            </a:r>
            <a:r>
              <a:rPr lang="fr-FR" altLang="fr-FR" sz="2400" i="1" dirty="0" err="1" smtClean="0">
                <a:latin typeface="Century Gothic" charset="0"/>
                <a:ea typeface="Century Gothic" charset="0"/>
                <a:cs typeface="Century Gothic" charset="0"/>
              </a:rPr>
              <a:t>Merhi</a:t>
            </a:r>
            <a:endParaRPr lang="fr-FR" altLang="fr-FR" sz="2400" i="1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 algn="ctr" eaLnBrk="1" hangingPunct="1">
              <a:buFont typeface="Arial" charset="0"/>
              <a:buNone/>
            </a:pPr>
            <a:endParaRPr lang="fr-FR" altLang="fr-FR" dirty="0">
              <a:latin typeface="Avenir Next" charset="0"/>
              <a:ea typeface="ＭＳ Ｐゴシック" charset="-128"/>
            </a:endParaRPr>
          </a:p>
        </p:txBody>
      </p:sp>
      <p:pic>
        <p:nvPicPr>
          <p:cNvPr id="14339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100" y="2826136"/>
            <a:ext cx="5115697" cy="35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fr-FR" sz="4400" b="1" i="1" dirty="0" err="1">
                <a:cs typeface="+mj-cs"/>
              </a:rPr>
              <a:t>What</a:t>
            </a:r>
            <a:r>
              <a:rPr lang="fr-FR" sz="4400" b="1" i="1" dirty="0">
                <a:cs typeface="+mj-cs"/>
              </a:rPr>
              <a:t> </a:t>
            </a:r>
            <a:r>
              <a:rPr lang="fr-FR" sz="4400" b="1" i="1" dirty="0" err="1">
                <a:cs typeface="+mj-cs"/>
              </a:rPr>
              <a:t>tools</a:t>
            </a:r>
            <a:r>
              <a:rPr lang="fr-FR" sz="4400" b="1" i="1" dirty="0">
                <a:cs typeface="+mj-cs"/>
              </a:rPr>
              <a:t>?</a:t>
            </a:r>
            <a:r>
              <a:rPr lang="fr-FR" sz="4000" dirty="0">
                <a:cs typeface="+mj-cs"/>
              </a:rPr>
              <a:t/>
            </a:r>
            <a:br>
              <a:rPr lang="fr-FR" sz="4000" dirty="0">
                <a:cs typeface="+mj-cs"/>
              </a:rPr>
            </a:br>
            <a:endParaRPr lang="fr-FR" sz="4000" dirty="0">
              <a:cs typeface="+mj-cs"/>
            </a:endParaRPr>
          </a:p>
        </p:txBody>
      </p:sp>
      <p:sp>
        <p:nvSpPr>
          <p:cNvPr id="17410" name="Espace réservé du contenu 2"/>
          <p:cNvSpPr>
            <a:spLocks noGrp="1"/>
          </p:cNvSpPr>
          <p:nvPr>
            <p:ph idx="1"/>
          </p:nvPr>
        </p:nvSpPr>
        <p:spPr>
          <a:xfrm>
            <a:off x="691978" y="1865870"/>
            <a:ext cx="7674783" cy="402793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charset="2"/>
              <a:buChar char="Ø"/>
            </a:pP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A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work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around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legal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texts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and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legal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interpretations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as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well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as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ontological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3000" dirty="0" smtClean="0">
                <a:latin typeface="Century Gothic" charset="0"/>
                <a:ea typeface="Century Gothic" charset="0"/>
                <a:cs typeface="Century Gothic" charset="0"/>
              </a:rPr>
              <a:t>applications</a:t>
            </a:r>
            <a:endParaRPr lang="fr-FR" altLang="fr-FR" sz="3000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</a:pP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A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combination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of digital and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personal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exchanges and communication: </a:t>
            </a:r>
          </a:p>
          <a:p>
            <a:pPr lvl="5">
              <a:lnSpc>
                <a:spcPct val="80000"/>
              </a:lnSpc>
              <a:buFont typeface="Courier New" charset="0"/>
              <a:buChar char="o"/>
            </a:pPr>
            <a:r>
              <a:rPr lang="fr-FR" altLang="fr-FR" sz="2200" dirty="0">
                <a:latin typeface="Century Gothic" charset="0"/>
                <a:ea typeface="Century Gothic" charset="0"/>
                <a:cs typeface="Century Gothic" charset="0"/>
              </a:rPr>
              <a:t>workshop in Paris</a:t>
            </a:r>
          </a:p>
          <a:p>
            <a:pPr lvl="5">
              <a:lnSpc>
                <a:spcPct val="80000"/>
              </a:lnSpc>
              <a:buFont typeface="Courier New" charset="0"/>
              <a:buChar char="o"/>
            </a:pPr>
            <a:r>
              <a:rPr lang="fr-FR" altLang="fr-FR" sz="2200" dirty="0">
                <a:latin typeface="Century Gothic" charset="0"/>
                <a:ea typeface="Century Gothic" charset="0"/>
                <a:cs typeface="Century Gothic" charset="0"/>
              </a:rPr>
              <a:t>workshop in </a:t>
            </a:r>
            <a:r>
              <a:rPr lang="fr-FR" altLang="fr-FR" sz="2200" dirty="0" smtClean="0">
                <a:latin typeface="Century Gothic" charset="0"/>
                <a:ea typeface="Century Gothic" charset="0"/>
                <a:cs typeface="Century Gothic" charset="0"/>
              </a:rPr>
              <a:t>Ouagadougou</a:t>
            </a:r>
            <a:endParaRPr lang="fr-FR" altLang="fr-FR" sz="2200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Ø"/>
            </a:pP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3000" dirty="0" err="1">
                <a:latin typeface="Century Gothic" charset="0"/>
                <a:ea typeface="Century Gothic" charset="0"/>
                <a:cs typeface="Century Gothic" charset="0"/>
              </a:rPr>
              <a:t>Language</a:t>
            </a:r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 as a </a:t>
            </a:r>
            <a:r>
              <a:rPr lang="fr-FR" altLang="fr-FR" sz="3000" dirty="0" err="1" smtClean="0">
                <a:latin typeface="Century Gothic" charset="0"/>
                <a:ea typeface="Century Gothic" charset="0"/>
                <a:cs typeface="Century Gothic" charset="0"/>
              </a:rPr>
              <a:t>tool</a:t>
            </a:r>
            <a:endParaRPr lang="fr-FR" altLang="fr-FR" sz="3000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fr-FR" altLang="fr-FR" sz="3000" dirty="0">
                <a:ea typeface="ＭＳ Ｐゴシック" charset="-128"/>
              </a:rPr>
              <a:t> </a:t>
            </a:r>
          </a:p>
          <a:p>
            <a:pPr eaLnBrk="1" hangingPunct="1">
              <a:lnSpc>
                <a:spcPct val="80000"/>
              </a:lnSpc>
            </a:pPr>
            <a:endParaRPr lang="fr-FR" altLang="fr-FR" sz="3000" dirty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25" y="3244850"/>
            <a:ext cx="4156075" cy="3302000"/>
          </a:xfrm>
        </p:spPr>
      </p:pic>
      <p:pic>
        <p:nvPicPr>
          <p:cNvPr id="21506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8" y="0"/>
            <a:ext cx="4829090" cy="660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74638"/>
            <a:ext cx="4276725" cy="316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4479925" y="32448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fr-FR" altLang="fr-FR" sz="1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" r="1180"/>
          <a:stretch>
            <a:fillRect/>
          </a:stretch>
        </p:blipFill>
        <p:spPr>
          <a:xfrm>
            <a:off x="531341" y="370016"/>
            <a:ext cx="8229600" cy="5694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5881"/>
          </a:xfrm>
        </p:spPr>
        <p:txBody>
          <a:bodyPr>
            <a:normAutofit/>
          </a:bodyPr>
          <a:lstStyle/>
          <a:p>
            <a:pPr algn="ctr"/>
            <a:r>
              <a:rPr lang="fr-FR" altLang="fr-FR" dirty="0">
                <a:ea typeface="ＭＳ Ｐゴシック" charset="-128"/>
              </a:rPr>
              <a:t/>
            </a:r>
            <a:br>
              <a:rPr lang="fr-FR" altLang="fr-FR" dirty="0">
                <a:ea typeface="ＭＳ Ｐゴシック" charset="-128"/>
              </a:rPr>
            </a:br>
            <a:r>
              <a:rPr lang="fr-FR" altLang="fr-FR" b="1" i="1" dirty="0" err="1">
                <a:ea typeface="ＭＳ Ｐゴシック" charset="-128"/>
              </a:rPr>
              <a:t>What</a:t>
            </a:r>
            <a:r>
              <a:rPr lang="fr-FR" altLang="fr-FR" b="1" i="1" dirty="0">
                <a:ea typeface="ＭＳ Ｐゴシック" charset="-128"/>
              </a:rPr>
              <a:t> </a:t>
            </a:r>
            <a:r>
              <a:rPr lang="fr-FR" altLang="fr-FR" b="1" i="1" dirty="0" err="1">
                <a:ea typeface="ＭＳ Ｐゴシック" charset="-128"/>
              </a:rPr>
              <a:t>is</a:t>
            </a:r>
            <a:r>
              <a:rPr lang="fr-FR" altLang="fr-FR" b="1" i="1" dirty="0">
                <a:ea typeface="ＭＳ Ｐゴシック" charset="-128"/>
              </a:rPr>
              <a:t> a </a:t>
            </a:r>
            <a:r>
              <a:rPr lang="fr-FR" altLang="fr-FR" b="1" i="1" dirty="0" smtClean="0">
                <a:ea typeface="ＭＳ Ｐゴシック" charset="-128"/>
              </a:rPr>
              <a:t>translation?</a:t>
            </a:r>
            <a:endParaRPr lang="fr-FR" altLang="fr-FR" dirty="0">
              <a:ea typeface="ＭＳ Ｐゴシック" charset="-128"/>
            </a:endParaRPr>
          </a:p>
        </p:txBody>
      </p:sp>
      <p:sp>
        <p:nvSpPr>
          <p:cNvPr id="34818" name="Espace réservé du contenu 4"/>
          <p:cNvSpPr>
            <a:spLocks noGrp="1"/>
          </p:cNvSpPr>
          <p:nvPr>
            <p:ph idx="1"/>
          </p:nvPr>
        </p:nvSpPr>
        <p:spPr>
          <a:xfrm>
            <a:off x="457200" y="1929415"/>
            <a:ext cx="8229600" cy="4174824"/>
          </a:xfrm>
        </p:spPr>
        <p:txBody>
          <a:bodyPr>
            <a:noAutofit/>
          </a:bodyPr>
          <a:lstStyle/>
          <a:p>
            <a:pPr lvl="2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A </a:t>
            </a:r>
            <a:r>
              <a:rPr lang="fr-FR" altLang="fr-FR" sz="2800" dirty="0" err="1">
                <a:latin typeface="Century Gothic" charset="0"/>
                <a:ea typeface="Century Gothic" charset="0"/>
                <a:cs typeface="Century Gothic" charset="0"/>
              </a:rPr>
              <a:t>Legal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 err="1">
                <a:latin typeface="Century Gothic" charset="0"/>
                <a:ea typeface="Century Gothic" charset="0"/>
                <a:cs typeface="Century Gothic" charset="0"/>
              </a:rPr>
              <a:t>Work</a:t>
            </a:r>
            <a:endParaRPr lang="fr-FR" alt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2">
              <a:lnSpc>
                <a:spcPct val="100000"/>
              </a:lnSpc>
              <a:buFont typeface="Courier New" charset="0"/>
              <a:buChar char="o"/>
            </a:pPr>
            <a:endParaRPr lang="fr-FR" alt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2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A </a:t>
            </a:r>
            <a:r>
              <a:rPr lang="fr-FR" altLang="fr-FR" sz="2800" dirty="0" err="1">
                <a:latin typeface="Century Gothic" charset="0"/>
                <a:ea typeface="Century Gothic" charset="0"/>
                <a:cs typeface="Century Gothic" charset="0"/>
              </a:rPr>
              <a:t>linguistic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 err="1">
                <a:latin typeface="Century Gothic" charset="0"/>
                <a:ea typeface="Century Gothic" charset="0"/>
                <a:cs typeface="Century Gothic" charset="0"/>
              </a:rPr>
              <a:t>exercise</a:t>
            </a:r>
            <a:endParaRPr lang="fr-FR" alt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2">
              <a:lnSpc>
                <a:spcPct val="100000"/>
              </a:lnSpc>
              <a:buFont typeface="Courier New" charset="0"/>
              <a:buChar char="o"/>
            </a:pPr>
            <a:endParaRPr lang="fr-FR" alt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2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A 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transnational/transcontinental </a:t>
            </a:r>
            <a:r>
              <a:rPr lang="fr-FR" altLang="fr-FR" sz="2800" dirty="0" err="1">
                <a:latin typeface="Century Gothic" charset="0"/>
                <a:ea typeface="Century Gothic" charset="0"/>
                <a:cs typeface="Century Gothic" charset="0"/>
              </a:rPr>
              <a:t>process</a:t>
            </a:r>
            <a:endParaRPr lang="fr-FR" alt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2">
              <a:lnSpc>
                <a:spcPct val="100000"/>
              </a:lnSpc>
              <a:buFont typeface="Courier New" charset="0"/>
              <a:buChar char="o"/>
            </a:pPr>
            <a:endParaRPr lang="fr-FR" alt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2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A </a:t>
            </a:r>
            <a:r>
              <a:rPr lang="fr-FR" altLang="fr-FR" sz="2800" dirty="0" err="1">
                <a:latin typeface="Century Gothic" charset="0"/>
                <a:ea typeface="Century Gothic" charset="0"/>
                <a:cs typeface="Century Gothic" charset="0"/>
              </a:rPr>
              <a:t>consensual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dynamic</a:t>
            </a:r>
            <a:endParaRPr lang="fr-FR" altLang="fr-FR" sz="28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851275" y="115888"/>
            <a:ext cx="1441450" cy="7461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1200" b="1">
                <a:solidFill>
                  <a:srgbClr val="000000"/>
                </a:solidFill>
                <a:ea typeface="ＭＳ Ｐゴシック" charset="0"/>
              </a:rPr>
              <a:t>Concept 1</a:t>
            </a:r>
            <a:r>
              <a:rPr lang="es-ES_tradnl" sz="1200">
                <a:solidFill>
                  <a:srgbClr val="000000"/>
                </a:solidFill>
                <a:ea typeface="ＭＳ Ｐゴシック" charset="0"/>
              </a:rPr>
              <a:t>: acteur juridique</a:t>
            </a:r>
            <a:endParaRPr lang="es-ES" sz="120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71550" y="1201738"/>
            <a:ext cx="1439863" cy="74453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1200" b="1">
                <a:solidFill>
                  <a:srgbClr val="000000"/>
                </a:solidFill>
                <a:ea typeface="ＭＳ Ｐゴシック" charset="0"/>
              </a:rPr>
              <a:t>Concept 1.1</a:t>
            </a:r>
            <a:r>
              <a:rPr lang="es-ES_tradnl" sz="1200">
                <a:solidFill>
                  <a:srgbClr val="000000"/>
                </a:solidFill>
                <a:ea typeface="ＭＳ Ｐゴシック" charset="0"/>
              </a:rPr>
              <a:t>: donneur de licence</a:t>
            </a:r>
            <a:endParaRPr lang="es-ES" sz="120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392613" y="1154113"/>
            <a:ext cx="1439862" cy="7461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1200" b="1">
                <a:solidFill>
                  <a:srgbClr val="000000"/>
                </a:solidFill>
                <a:ea typeface="ＭＳ Ｐゴシック" charset="0"/>
              </a:rPr>
              <a:t>Concept 1.3</a:t>
            </a:r>
            <a:r>
              <a:rPr lang="es-ES_tradnl" sz="1200">
                <a:solidFill>
                  <a:srgbClr val="000000"/>
                </a:solidFill>
                <a:ea typeface="ＭＳ Ｐゴシック" charset="0"/>
              </a:rPr>
              <a:t>: auteur</a:t>
            </a:r>
            <a:endParaRPr lang="es-ES" sz="120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559675" y="1227138"/>
            <a:ext cx="1441450" cy="7461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ES_tradnl" altLang="fr-FR" sz="1200" b="1">
                <a:solidFill>
                  <a:srgbClr val="000000"/>
                </a:solidFill>
              </a:rPr>
              <a:t>Concept 1.5</a:t>
            </a:r>
            <a:r>
              <a:rPr lang="es-ES_tradnl" altLang="fr-FR" sz="1200">
                <a:solidFill>
                  <a:srgbClr val="000000"/>
                </a:solidFill>
              </a:rPr>
              <a:t>:</a:t>
            </a:r>
          </a:p>
          <a:p>
            <a:pPr algn="ctr" eaLnBrk="1" hangingPunct="1"/>
            <a:r>
              <a:rPr lang="es-ES_tradnl" altLang="fr-FR" sz="1200">
                <a:solidFill>
                  <a:srgbClr val="000000"/>
                </a:solidFill>
              </a:rPr>
              <a:t>producteur de bases de données</a:t>
            </a:r>
            <a:endParaRPr lang="es-ES" altLang="fr-FR" sz="120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600" y="3033713"/>
            <a:ext cx="977900" cy="646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smtClean="0">
                <a:solidFill>
                  <a:srgbClr val="000000"/>
                </a:solidFill>
              </a:rPr>
              <a:t>Terme 1.1</a:t>
            </a:r>
            <a:r>
              <a:rPr lang="es-ES_tradnl" sz="1200" smtClean="0">
                <a:solidFill>
                  <a:srgbClr val="000000"/>
                </a:solidFill>
              </a:rPr>
              <a:t>: </a:t>
            </a:r>
          </a:p>
          <a:p>
            <a:pPr eaLnBrk="1" hangingPunct="1">
              <a:defRPr/>
            </a:pPr>
            <a:r>
              <a:rPr lang="es-ES_tradnl" sz="1200" i="1" smtClean="0">
                <a:solidFill>
                  <a:srgbClr val="000000"/>
                </a:solidFill>
              </a:rPr>
              <a:t>donneur de licence</a:t>
            </a:r>
            <a:endParaRPr lang="es-ES" sz="1200" i="1" smtClean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6538" y="3021013"/>
            <a:ext cx="1081087" cy="646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i="1" smtClean="0">
                <a:solidFill>
                  <a:srgbClr val="000000"/>
                </a:solidFill>
              </a:rPr>
              <a:t>Terme 1.2</a:t>
            </a:r>
            <a:r>
              <a:rPr lang="es-ES_tradnl" sz="1200" i="1" smtClean="0">
                <a:solidFill>
                  <a:srgbClr val="000000"/>
                </a:solidFill>
              </a:rPr>
              <a:t>:</a:t>
            </a:r>
          </a:p>
          <a:p>
            <a:pPr eaLnBrk="1" hangingPunct="1">
              <a:defRPr/>
            </a:pPr>
            <a:r>
              <a:rPr lang="es-ES_tradnl" sz="1200" i="1" smtClean="0">
                <a:solidFill>
                  <a:srgbClr val="000000"/>
                </a:solidFill>
              </a:rPr>
              <a:t>preneur de licence </a:t>
            </a:r>
            <a:endParaRPr lang="es-ES" sz="1200" i="1" smtClean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9700" y="3054350"/>
            <a:ext cx="1081088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i="1" smtClean="0">
                <a:solidFill>
                  <a:srgbClr val="000000"/>
                </a:solidFill>
              </a:rPr>
              <a:t>Terme 1.3</a:t>
            </a:r>
            <a:r>
              <a:rPr lang="es-ES_tradnl" sz="1200" i="1" smtClean="0">
                <a:solidFill>
                  <a:srgbClr val="000000"/>
                </a:solidFill>
              </a:rPr>
              <a:t>:</a:t>
            </a:r>
          </a:p>
          <a:p>
            <a:pPr eaLnBrk="1" hangingPunct="1">
              <a:defRPr/>
            </a:pPr>
            <a:r>
              <a:rPr lang="es-ES_tradnl" sz="1200" i="1" smtClean="0">
                <a:solidFill>
                  <a:srgbClr val="000000"/>
                </a:solidFill>
              </a:rPr>
              <a:t>creator</a:t>
            </a:r>
            <a:endParaRPr lang="es-ES" sz="1200" i="1" smtClean="0">
              <a:solidFill>
                <a:srgbClr val="000000"/>
              </a:solidFill>
            </a:endParaRPr>
          </a:p>
        </p:txBody>
      </p:sp>
      <p:sp>
        <p:nvSpPr>
          <p:cNvPr id="22536" name="TextBox 17"/>
          <p:cNvSpPr txBox="1">
            <a:spLocks noChangeArrowheads="1"/>
          </p:cNvSpPr>
          <p:nvPr/>
        </p:nvSpPr>
        <p:spPr bwMode="auto">
          <a:xfrm>
            <a:off x="206375" y="585788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s-ES_tradnl" altLang="fr-FR" sz="1200"/>
              <a:t>concepts</a:t>
            </a:r>
            <a:endParaRPr lang="es-ES" altLang="fr-FR" sz="1200"/>
          </a:p>
        </p:txBody>
      </p:sp>
      <p:sp>
        <p:nvSpPr>
          <p:cNvPr id="22537" name="TextBox 18"/>
          <p:cNvSpPr txBox="1">
            <a:spLocks noChangeArrowheads="1"/>
          </p:cNvSpPr>
          <p:nvPr/>
        </p:nvSpPr>
        <p:spPr bwMode="auto">
          <a:xfrm>
            <a:off x="200025" y="3856036"/>
            <a:ext cx="36004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s-ES_tradnl" altLang="fr-FR" sz="1200" i="1"/>
              <a:t>(termes </a:t>
            </a:r>
            <a:r>
              <a:rPr lang="es-ES_tradnl" altLang="fr-FR" sz="1200" i="1">
                <a:solidFill>
                  <a:srgbClr val="0070C0"/>
                </a:solidFill>
              </a:rPr>
              <a:t>français en bleu </a:t>
            </a:r>
            <a:r>
              <a:rPr lang="es-ES_tradnl" altLang="fr-FR" sz="1200" i="1"/>
              <a:t>et termes </a:t>
            </a:r>
            <a:r>
              <a:rPr lang="es-ES_tradnl" altLang="fr-FR" sz="1200" i="1">
                <a:solidFill>
                  <a:srgbClr val="FF0000"/>
                </a:solidFill>
              </a:rPr>
              <a:t>anglais en rouge</a:t>
            </a:r>
            <a:r>
              <a:rPr lang="es-ES_tradnl" altLang="fr-FR" sz="1200" i="1"/>
              <a:t>)</a:t>
            </a:r>
            <a:endParaRPr lang="es-ES" altLang="fr-FR" sz="1200" i="1"/>
          </a:p>
        </p:txBody>
      </p:sp>
      <p:sp>
        <p:nvSpPr>
          <p:cNvPr id="21" name="Oval 20"/>
          <p:cNvSpPr/>
          <p:nvPr/>
        </p:nvSpPr>
        <p:spPr>
          <a:xfrm>
            <a:off x="2708275" y="1154113"/>
            <a:ext cx="1439863" cy="74612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1200" b="1">
                <a:solidFill>
                  <a:srgbClr val="000000"/>
                </a:solidFill>
                <a:ea typeface="ＭＳ Ｐゴシック" charset="0"/>
              </a:rPr>
              <a:t>Concept 1.2</a:t>
            </a:r>
            <a:r>
              <a:rPr lang="es-ES_tradnl" sz="1200">
                <a:solidFill>
                  <a:srgbClr val="000000"/>
                </a:solidFill>
                <a:ea typeface="ＭＳ Ｐゴシック" charset="0"/>
              </a:rPr>
              <a:t>: preneur de licence</a:t>
            </a:r>
            <a:endParaRPr lang="es-ES" sz="120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6400" y="3054350"/>
            <a:ext cx="995363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smtClean="0">
                <a:solidFill>
                  <a:srgbClr val="000000"/>
                </a:solidFill>
              </a:rPr>
              <a:t>Term 1.1</a:t>
            </a:r>
            <a:r>
              <a:rPr lang="es-ES_tradnl" sz="1200" smtClean="0">
                <a:solidFill>
                  <a:srgbClr val="000000"/>
                </a:solidFill>
              </a:rPr>
              <a:t>: </a:t>
            </a:r>
          </a:p>
          <a:p>
            <a:pPr eaLnBrk="1" hangingPunct="1">
              <a:defRPr/>
            </a:pPr>
            <a:r>
              <a:rPr lang="es-ES_tradnl" sz="1200" i="1" smtClean="0">
                <a:solidFill>
                  <a:srgbClr val="000000"/>
                </a:solidFill>
              </a:rPr>
              <a:t>licensor</a:t>
            </a:r>
            <a:endParaRPr lang="es-ES" sz="1200" i="1" smtClean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83050" y="3033713"/>
            <a:ext cx="977900" cy="461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smtClean="0">
                <a:solidFill>
                  <a:srgbClr val="000000"/>
                </a:solidFill>
              </a:rPr>
              <a:t>Terme 1.3</a:t>
            </a:r>
            <a:r>
              <a:rPr lang="es-ES_tradnl" sz="1200" smtClean="0">
                <a:solidFill>
                  <a:srgbClr val="000000"/>
                </a:solidFill>
              </a:rPr>
              <a:t>: </a:t>
            </a:r>
          </a:p>
          <a:p>
            <a:pPr eaLnBrk="1" hangingPunct="1">
              <a:defRPr/>
            </a:pPr>
            <a:r>
              <a:rPr lang="es-ES_tradnl" sz="1200" i="1" smtClean="0">
                <a:solidFill>
                  <a:srgbClr val="000000"/>
                </a:solidFill>
              </a:rPr>
              <a:t>auteur</a:t>
            </a:r>
            <a:endParaRPr lang="es-ES" sz="1200" i="1" smtClean="0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912100" y="2997200"/>
            <a:ext cx="977900" cy="831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s-ES_tradnl" altLang="fr-FR" sz="1200" b="1">
                <a:solidFill>
                  <a:srgbClr val="000000"/>
                </a:solidFill>
              </a:rPr>
              <a:t>Terme 1.5</a:t>
            </a:r>
            <a:r>
              <a:rPr lang="es-ES_tradnl" altLang="fr-FR" sz="1200">
                <a:solidFill>
                  <a:srgbClr val="000000"/>
                </a:solidFill>
              </a:rPr>
              <a:t>: </a:t>
            </a:r>
          </a:p>
          <a:p>
            <a:pPr eaLnBrk="1" hangingPunct="1"/>
            <a:r>
              <a:rPr lang="es-ES_tradnl" altLang="fr-FR" sz="1200">
                <a:solidFill>
                  <a:srgbClr val="000000"/>
                </a:solidFill>
              </a:rPr>
              <a:t>producteur de bases de données</a:t>
            </a:r>
          </a:p>
        </p:txBody>
      </p:sp>
      <p:cxnSp>
        <p:nvCxnSpPr>
          <p:cNvPr id="22" name="Straight Connector 21"/>
          <p:cNvCxnSpPr>
            <a:stCxn id="4" idx="4"/>
          </p:cNvCxnSpPr>
          <p:nvPr/>
        </p:nvCxnSpPr>
        <p:spPr>
          <a:xfrm>
            <a:off x="4572000" y="862013"/>
            <a:ext cx="0" cy="19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692275" y="1052513"/>
            <a:ext cx="65516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5" idx="0"/>
          </p:cNvCxnSpPr>
          <p:nvPr/>
        </p:nvCxnSpPr>
        <p:spPr>
          <a:xfrm>
            <a:off x="1692275" y="1052513"/>
            <a:ext cx="0" cy="149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21" idx="0"/>
          </p:cNvCxnSpPr>
          <p:nvPr/>
        </p:nvCxnSpPr>
        <p:spPr>
          <a:xfrm>
            <a:off x="3429000" y="1052513"/>
            <a:ext cx="0" cy="10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6" idx="0"/>
          </p:cNvCxnSpPr>
          <p:nvPr/>
        </p:nvCxnSpPr>
        <p:spPr>
          <a:xfrm>
            <a:off x="5111750" y="1052513"/>
            <a:ext cx="0" cy="10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7" idx="0"/>
          </p:cNvCxnSpPr>
          <p:nvPr/>
        </p:nvCxnSpPr>
        <p:spPr>
          <a:xfrm>
            <a:off x="8243888" y="1052513"/>
            <a:ext cx="36512" cy="174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5" idx="4"/>
            <a:endCxn id="26" idx="0"/>
          </p:cNvCxnSpPr>
          <p:nvPr/>
        </p:nvCxnSpPr>
        <p:spPr>
          <a:xfrm>
            <a:off x="1692275" y="1946275"/>
            <a:ext cx="481013" cy="1108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5" idx="4"/>
            <a:endCxn id="8" idx="0"/>
          </p:cNvCxnSpPr>
          <p:nvPr/>
        </p:nvCxnSpPr>
        <p:spPr>
          <a:xfrm flipH="1">
            <a:off x="971550" y="1946275"/>
            <a:ext cx="720725" cy="1087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21" idx="4"/>
          </p:cNvCxnSpPr>
          <p:nvPr/>
        </p:nvCxnSpPr>
        <p:spPr>
          <a:xfrm>
            <a:off x="3429000" y="1900238"/>
            <a:ext cx="0" cy="1096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4532313" y="1900238"/>
            <a:ext cx="539750" cy="1133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6" idx="4"/>
            <a:endCxn id="10" idx="0"/>
          </p:cNvCxnSpPr>
          <p:nvPr/>
        </p:nvCxnSpPr>
        <p:spPr>
          <a:xfrm>
            <a:off x="5111750" y="1900238"/>
            <a:ext cx="647700" cy="1154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7" idx="4"/>
            <a:endCxn id="30" idx="0"/>
          </p:cNvCxnSpPr>
          <p:nvPr/>
        </p:nvCxnSpPr>
        <p:spPr>
          <a:xfrm>
            <a:off x="8280400" y="1973263"/>
            <a:ext cx="120650" cy="1023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314325" y="2276475"/>
            <a:ext cx="8686800" cy="7302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5984875" y="1270000"/>
            <a:ext cx="1439863" cy="863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1200" b="1">
                <a:solidFill>
                  <a:srgbClr val="000000"/>
                </a:solidFill>
                <a:ea typeface="ＭＳ Ｐゴシック" charset="0"/>
              </a:rPr>
              <a:t>Concept 1.4</a:t>
            </a:r>
            <a:r>
              <a:rPr lang="es-ES_tradnl" sz="1200">
                <a:solidFill>
                  <a:srgbClr val="000000"/>
                </a:solidFill>
                <a:ea typeface="ＭＳ Ｐゴシック" charset="0"/>
              </a:rPr>
              <a:t>:</a:t>
            </a:r>
          </a:p>
          <a:p>
            <a:pPr algn="ctr" eaLnBrk="1" hangingPunct="1">
              <a:defRPr/>
            </a:pPr>
            <a:r>
              <a:rPr lang="es-ES_tradnl" sz="1200">
                <a:solidFill>
                  <a:srgbClr val="000000"/>
                </a:solidFill>
                <a:ea typeface="ＭＳ Ｐゴシック" charset="0"/>
              </a:rPr>
              <a:t>celui qui adapte une oeuvre</a:t>
            </a:r>
            <a:endParaRPr lang="es-ES" sz="1200">
              <a:solidFill>
                <a:srgbClr val="000000"/>
              </a:solidFill>
              <a:ea typeface="ＭＳ Ｐゴシック" charset="0"/>
            </a:endParaRPr>
          </a:p>
        </p:txBody>
      </p:sp>
      <p:cxnSp>
        <p:nvCxnSpPr>
          <p:cNvPr id="78" name="Straight Arrow Connector 77"/>
          <p:cNvCxnSpPr>
            <a:endCxn id="76" idx="0"/>
          </p:cNvCxnSpPr>
          <p:nvPr/>
        </p:nvCxnSpPr>
        <p:spPr>
          <a:xfrm>
            <a:off x="6704013" y="1052513"/>
            <a:ext cx="0" cy="2174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583363" y="3040063"/>
            <a:ext cx="976312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/>
              <a:t>Terme 1.4</a:t>
            </a:r>
            <a:r>
              <a:rPr lang="es-ES_tradnl" sz="1200"/>
              <a:t>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/>
              <a:t>adapter</a:t>
            </a:r>
          </a:p>
        </p:txBody>
      </p:sp>
      <p:cxnSp>
        <p:nvCxnSpPr>
          <p:cNvPr id="83" name="Straight Arrow Connector 82"/>
          <p:cNvCxnSpPr>
            <a:stCxn id="76" idx="4"/>
            <a:endCxn id="81" idx="0"/>
          </p:cNvCxnSpPr>
          <p:nvPr/>
        </p:nvCxnSpPr>
        <p:spPr>
          <a:xfrm>
            <a:off x="6704013" y="2133600"/>
            <a:ext cx="368300" cy="906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9" name="Rectangle 84"/>
          <p:cNvSpPr>
            <a:spLocks noChangeArrowheads="1"/>
          </p:cNvSpPr>
          <p:nvPr/>
        </p:nvSpPr>
        <p:spPr bwMode="auto">
          <a:xfrm>
            <a:off x="200025" y="2457450"/>
            <a:ext cx="16065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s-ES_tradnl" altLang="fr-FR" sz="1200"/>
              <a:t>répresentation lexicale</a:t>
            </a:r>
          </a:p>
        </p:txBody>
      </p:sp>
      <p:pic>
        <p:nvPicPr>
          <p:cNvPr id="22560" name="Imag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50" y="4075581"/>
            <a:ext cx="7151032" cy="2502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r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319774"/>
          </a:xfrm>
        </p:spPr>
        <p:txBody>
          <a:bodyPr/>
          <a:lstStyle/>
          <a:p>
            <a:pPr algn="ctr"/>
            <a:r>
              <a:rPr lang="fr-FR" altLang="fr-FR" b="1" i="1" dirty="0">
                <a:ea typeface="ＭＳ Ｐゴシック" charset="-128"/>
              </a:rPr>
              <a:t>Intense Collective </a:t>
            </a:r>
            <a:r>
              <a:rPr lang="fr-FR" altLang="fr-FR" b="1" i="1" dirty="0" err="1">
                <a:ea typeface="ＭＳ Ｐゴシック" charset="-128"/>
              </a:rPr>
              <a:t>work</a:t>
            </a:r>
            <a:endParaRPr lang="fr-FR" altLang="fr-FR" b="1" i="1" dirty="0">
              <a:ea typeface="ＭＳ Ｐゴシック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Font typeface="Arial" charset="0"/>
              <a:buNone/>
              <a:defRPr/>
            </a:pP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5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days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in Ouagadougou </a:t>
            </a:r>
            <a:endParaRPr 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All 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phrases, 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all concepts and formulations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were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analyzed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: </a:t>
            </a:r>
            <a:endParaRPr lang="fr-FR" sz="2800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>
              <a:buFont typeface="Arial" charset="0"/>
              <a:buNone/>
              <a:defRPr/>
            </a:pPr>
            <a:endParaRPr 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1">
              <a:buFont typeface="Wingdings" charset="2"/>
              <a:buChar char="v"/>
              <a:defRPr/>
            </a:pP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In 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English</a:t>
            </a:r>
          </a:p>
          <a:p>
            <a:pPr lvl="1">
              <a:buFont typeface="Wingdings" charset="2"/>
              <a:buChar char="v"/>
              <a:defRPr/>
            </a:pP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In 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French</a:t>
            </a:r>
          </a:p>
          <a:p>
            <a:pPr lvl="1">
              <a:buFont typeface="Wingdings" charset="2"/>
              <a:buChar char="v"/>
              <a:defRPr/>
            </a:pP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In 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Common French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legal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language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endParaRPr lang="fr-FR" sz="28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r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393915"/>
          </a:xfrm>
        </p:spPr>
        <p:txBody>
          <a:bodyPr/>
          <a:lstStyle/>
          <a:p>
            <a:pPr algn="ctr"/>
            <a:r>
              <a:rPr lang="fr-FR" altLang="fr-FR" b="1" i="1" dirty="0">
                <a:ea typeface="ＭＳ Ｐゴシック" charset="-128"/>
              </a:rPr>
              <a:t>Ouagadougou </a:t>
            </a:r>
            <a:br>
              <a:rPr lang="fr-FR" altLang="fr-FR" b="1" i="1" dirty="0">
                <a:ea typeface="ＭＳ Ｐゴシック" charset="-128"/>
              </a:rPr>
            </a:br>
            <a:r>
              <a:rPr lang="fr-FR" altLang="fr-FR" b="1" i="1" dirty="0">
                <a:ea typeface="ＭＳ Ｐゴシック" charset="-128"/>
              </a:rPr>
              <a:t>Semaine CC francophonie</a:t>
            </a:r>
          </a:p>
        </p:txBody>
      </p:sp>
      <p:sp>
        <p:nvSpPr>
          <p:cNvPr id="36866" name="Espace réservé du contenu 2"/>
          <p:cNvSpPr>
            <a:spLocks noGrp="1"/>
          </p:cNvSpPr>
          <p:nvPr>
            <p:ph idx="1"/>
          </p:nvPr>
        </p:nvSpPr>
        <p:spPr>
          <a:xfrm>
            <a:off x="654908" y="1828801"/>
            <a:ext cx="8019536" cy="426308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The 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24/11/16 </a:t>
            </a: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Signature of 12 </a:t>
            </a:r>
            <a:r>
              <a:rPr lang="fr-FR" alt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representatives</a:t>
            </a:r>
            <a:endParaRPr lang="fr-FR" alt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 algn="ctr">
              <a:buFont typeface="Arial" charset="0"/>
              <a:buNone/>
            </a:pPr>
            <a:r>
              <a:rPr lang="fr-FR" altLang="fr-FR" sz="2400" b="1" dirty="0" smtClean="0">
                <a:latin typeface="Century Gothic" charset="0"/>
                <a:ea typeface="Century Gothic" charset="0"/>
                <a:cs typeface="Century Gothic" charset="0"/>
              </a:rPr>
              <a:t>Document </a:t>
            </a:r>
            <a:r>
              <a:rPr lang="fr-FR" altLang="fr-FR" sz="2400" b="1" dirty="0">
                <a:latin typeface="Century Gothic" charset="0"/>
                <a:ea typeface="Century Gothic" charset="0"/>
                <a:cs typeface="Century Gothic" charset="0"/>
              </a:rPr>
              <a:t>: </a:t>
            </a:r>
          </a:p>
          <a:p>
            <a:pPr marL="0" indent="0" algn="ctr">
              <a:buFont typeface="Arial" charset="0"/>
              <a:buNone/>
            </a:pPr>
            <a:r>
              <a:rPr lang="fr-FR" altLang="fr-FR" sz="2400" b="1" dirty="0">
                <a:latin typeface="Century Gothic" charset="0"/>
                <a:ea typeface="Century Gothic" charset="0"/>
                <a:cs typeface="Century Gothic" charset="0"/>
              </a:rPr>
              <a:t>Consensus sur les questions-clés de la traduction des Licences 4.0 en français (</a:t>
            </a:r>
            <a:r>
              <a:rPr lang="fr-FR" altLang="fr-FR" sz="2400" b="1" dirty="0" smtClean="0">
                <a:latin typeface="Century Gothic" charset="0"/>
                <a:ea typeface="Century Gothic" charset="0"/>
                <a:cs typeface="Century Gothic" charset="0"/>
              </a:rPr>
              <a:t>31points)</a:t>
            </a:r>
            <a:endParaRPr lang="fr-FR" altLang="fr-FR" sz="2400" b="1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>
              <a:buFont typeface="Arial" charset="0"/>
              <a:buNone/>
            </a:pPr>
            <a:r>
              <a:rPr lang="fr-FR" altLang="fr-FR" dirty="0">
                <a:ea typeface="ＭＳ Ｐゴシック" charset="-128"/>
              </a:rPr>
              <a:t>	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82434"/>
            <a:ext cx="4238368" cy="587695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093" y="2882434"/>
            <a:ext cx="4032841" cy="4111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21676"/>
          </a:xfrm>
        </p:spPr>
        <p:txBody>
          <a:bodyPr/>
          <a:lstStyle/>
          <a:p>
            <a:pPr algn="ctr"/>
            <a:r>
              <a:rPr lang="fr-FR" altLang="fr-FR" b="1" i="1" dirty="0">
                <a:ea typeface="ＭＳ Ｐゴシック" charset="-128"/>
              </a:rPr>
              <a:t>Consensus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77330" y="1841156"/>
            <a:ext cx="7809470" cy="4349579"/>
          </a:xfrm>
        </p:spPr>
        <p:txBody>
          <a:bodyPr/>
          <a:lstStyle/>
          <a:p>
            <a:pPr>
              <a:buFont typeface="Wingdings" charset="2"/>
              <a:buChar char="Ø"/>
            </a:pPr>
            <a:r>
              <a:rPr lang="fr-FR" altLang="fr-FR" sz="2800" dirty="0" smtClean="0">
                <a:solidFill>
                  <a:srgbClr val="FF000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 err="1" smtClean="0">
                <a:solidFill>
                  <a:srgbClr val="FF0000"/>
                </a:solidFill>
                <a:latin typeface="Century Gothic" charset="0"/>
                <a:ea typeface="Century Gothic" charset="0"/>
                <a:cs typeface="Century Gothic" charset="0"/>
              </a:rPr>
              <a:t>Words</a:t>
            </a:r>
            <a:endParaRPr lang="fr-FR" altLang="fr-FR" sz="2800" dirty="0">
              <a:solidFill>
                <a:srgbClr val="FF0000"/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lvl="2">
              <a:lnSpc>
                <a:spcPct val="150000"/>
              </a:lnSpc>
              <a:buFont typeface="Courier New" charset="0"/>
              <a:buChar char="o"/>
            </a:pPr>
            <a:r>
              <a:rPr lang="fr-FR" altLang="fr-FR" sz="2000" dirty="0" smtClean="0">
                <a:latin typeface="Century Gothic" charset="0"/>
                <a:ea typeface="Century Gothic" charset="0"/>
                <a:cs typeface="Century Gothic" charset="0"/>
              </a:rPr>
              <a:t> «</a:t>
            </a:r>
            <a:r>
              <a:rPr lang="fr-FR" altLang="fr-FR" sz="2000" dirty="0">
                <a:latin typeface="Century Gothic" charset="0"/>
                <a:ea typeface="Century Gothic" charset="0"/>
                <a:cs typeface="Century Gothic" charset="0"/>
              </a:rPr>
              <a:t> Version officielle » </a:t>
            </a:r>
            <a:r>
              <a:rPr lang="fr-FR" altLang="fr-FR" sz="2000" dirty="0" err="1">
                <a:latin typeface="Century Gothic" charset="0"/>
                <a:ea typeface="Century Gothic" charset="0"/>
                <a:cs typeface="Century Gothic" charset="0"/>
              </a:rPr>
              <a:t>instead</a:t>
            </a:r>
            <a:r>
              <a:rPr lang="fr-FR" altLang="fr-FR" sz="2000" dirty="0">
                <a:latin typeface="Century Gothic" charset="0"/>
                <a:ea typeface="Century Gothic" charset="0"/>
                <a:cs typeface="Century Gothic" charset="0"/>
              </a:rPr>
              <a:t> of « official licence </a:t>
            </a:r>
            <a:r>
              <a:rPr lang="fr-FR" altLang="fr-FR" sz="2000" dirty="0" smtClean="0">
                <a:latin typeface="Century Gothic" charset="0"/>
                <a:ea typeface="Century Gothic" charset="0"/>
                <a:cs typeface="Century Gothic" charset="0"/>
              </a:rPr>
              <a:t>»</a:t>
            </a:r>
            <a:endParaRPr lang="fr-FR" altLang="fr-FR" sz="20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2">
              <a:lnSpc>
                <a:spcPct val="150000"/>
              </a:lnSpc>
              <a:buFont typeface="Courier New" charset="0"/>
              <a:buChar char="o"/>
            </a:pPr>
            <a:r>
              <a:rPr lang="fr-FR" altLang="fr-FR" sz="2000" dirty="0" smtClean="0">
                <a:latin typeface="Century Gothic" charset="0"/>
                <a:ea typeface="Century Gothic" charset="0"/>
                <a:cs typeface="Century Gothic" charset="0"/>
              </a:rPr>
              <a:t> «</a:t>
            </a:r>
            <a:r>
              <a:rPr lang="fr-FR" altLang="fr-FR" sz="2000" dirty="0">
                <a:latin typeface="Century Gothic" charset="0"/>
                <a:ea typeface="Century Gothic" charset="0"/>
                <a:cs typeface="Century Gothic" charset="0"/>
              </a:rPr>
              <a:t> </a:t>
            </a:r>
            <a:r>
              <a:rPr lang="fr-FR" altLang="fr-FR" sz="2000" dirty="0" err="1">
                <a:latin typeface="Century Gothic" charset="0"/>
                <a:ea typeface="Century Gothic" charset="0"/>
                <a:cs typeface="Century Gothic" charset="0"/>
              </a:rPr>
              <a:t>Reparation</a:t>
            </a:r>
            <a:r>
              <a:rPr lang="fr-FR" altLang="fr-FR" sz="2000" dirty="0">
                <a:latin typeface="Century Gothic" charset="0"/>
                <a:ea typeface="Century Gothic" charset="0"/>
                <a:cs typeface="Century Gothic" charset="0"/>
              </a:rPr>
              <a:t> » </a:t>
            </a:r>
            <a:r>
              <a:rPr lang="fr-FR" altLang="fr-FR" sz="2000" dirty="0" smtClean="0">
                <a:latin typeface="Century Gothic" charset="0"/>
                <a:ea typeface="Century Gothic" charset="0"/>
                <a:cs typeface="Century Gothic" charset="0"/>
              </a:rPr>
              <a:t>for « </a:t>
            </a:r>
            <a:r>
              <a:rPr lang="fr-FR" altLang="fr-FR" sz="2000" dirty="0" err="1" smtClean="0">
                <a:latin typeface="Century Gothic" charset="0"/>
                <a:ea typeface="Century Gothic" charset="0"/>
                <a:cs typeface="Century Gothic" charset="0"/>
              </a:rPr>
              <a:t>remedies</a:t>
            </a:r>
            <a:r>
              <a:rPr lang="fr-FR" altLang="fr-FR" sz="2000" dirty="0">
                <a:latin typeface="Century Gothic" charset="0"/>
                <a:ea typeface="Century Gothic" charset="0"/>
                <a:cs typeface="Century Gothic" charset="0"/>
              </a:rPr>
              <a:t> » &amp; « Dommages » for « damages »</a:t>
            </a:r>
          </a:p>
          <a:p>
            <a:pPr lvl="2">
              <a:lnSpc>
                <a:spcPct val="150000"/>
              </a:lnSpc>
              <a:buFont typeface="Courier New" charset="0"/>
              <a:buChar char="o"/>
            </a:pPr>
            <a:r>
              <a:rPr lang="fr-FR" altLang="fr-FR" sz="2000" dirty="0" smtClean="0">
                <a:latin typeface="Century Gothic" charset="0"/>
                <a:ea typeface="Century Gothic" charset="0"/>
                <a:cs typeface="Century Gothic" charset="0"/>
              </a:rPr>
              <a:t> «</a:t>
            </a:r>
            <a:r>
              <a:rPr lang="fr-FR" altLang="fr-FR" sz="2000" dirty="0">
                <a:latin typeface="Century Gothic" charset="0"/>
                <a:ea typeface="Century Gothic" charset="0"/>
                <a:cs typeface="Century Gothic" charset="0"/>
              </a:rPr>
              <a:t> Droit à l’image » </a:t>
            </a:r>
            <a:r>
              <a:rPr lang="fr-FR" altLang="fr-FR" sz="2000" dirty="0" err="1">
                <a:latin typeface="Century Gothic" charset="0"/>
                <a:ea typeface="Century Gothic" charset="0"/>
                <a:cs typeface="Century Gothic" charset="0"/>
              </a:rPr>
              <a:t>rather</a:t>
            </a:r>
            <a:r>
              <a:rPr lang="fr-FR" altLang="fr-FR" sz="2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000" dirty="0" err="1" smtClean="0">
                <a:latin typeface="Century Gothic" charset="0"/>
                <a:ea typeface="Century Gothic" charset="0"/>
                <a:cs typeface="Century Gothic" charset="0"/>
              </a:rPr>
              <a:t>than</a:t>
            </a:r>
            <a:r>
              <a:rPr lang="fr-FR" altLang="fr-FR" sz="2000" dirty="0" smtClean="0">
                <a:latin typeface="Century Gothic" charset="0"/>
                <a:ea typeface="Century Gothic" charset="0"/>
                <a:cs typeface="Century Gothic" charset="0"/>
              </a:rPr>
              <a:t> «</a:t>
            </a:r>
            <a:r>
              <a:rPr lang="fr-FR" altLang="fr-FR" sz="2000" dirty="0">
                <a:latin typeface="Century Gothic" charset="0"/>
                <a:ea typeface="Century Gothic" charset="0"/>
                <a:cs typeface="Century Gothic" charset="0"/>
              </a:rPr>
              <a:t> droit de </a:t>
            </a:r>
            <a:r>
              <a:rPr lang="fr-FR" altLang="fr-FR" sz="2000" dirty="0" smtClean="0">
                <a:latin typeface="Century Gothic" charset="0"/>
                <a:ea typeface="Century Gothic" charset="0"/>
                <a:cs typeface="Century Gothic" charset="0"/>
              </a:rPr>
              <a:t>publicité »</a:t>
            </a:r>
            <a:r>
              <a:rPr lang="fr-FR" altLang="fr-FR" sz="2000" dirty="0">
                <a:latin typeface="Century Gothic" charset="0"/>
                <a:ea typeface="Century Gothic" charset="0"/>
                <a:cs typeface="Century Gothic" charset="0"/>
              </a:rPr>
              <a:t> </a:t>
            </a:r>
          </a:p>
          <a:p>
            <a:pPr lvl="2">
              <a:lnSpc>
                <a:spcPct val="150000"/>
              </a:lnSpc>
              <a:buFont typeface="Courier New" charset="0"/>
              <a:buChar char="o"/>
            </a:pPr>
            <a:r>
              <a:rPr lang="fr-FR" altLang="fr-FR" sz="2000" dirty="0" smtClean="0">
                <a:latin typeface="Century Gothic" charset="0"/>
                <a:ea typeface="Century Gothic" charset="0"/>
                <a:cs typeface="Century Gothic" charset="0"/>
              </a:rPr>
              <a:t> ….</a:t>
            </a:r>
          </a:p>
          <a:p>
            <a:pPr>
              <a:buFont typeface="Wingdings" charset="2"/>
              <a:buChar char="Ø"/>
            </a:pPr>
            <a:r>
              <a:rPr lang="fr-FR" altLang="fr-FR" sz="2800" dirty="0" smtClean="0">
                <a:solidFill>
                  <a:srgbClr val="FF0000"/>
                </a:solidFill>
                <a:latin typeface="Century Gothic" charset="0"/>
                <a:ea typeface="Century Gothic" charset="0"/>
                <a:cs typeface="Century Gothic" charset="0"/>
              </a:rPr>
              <a:t> Rewriting</a:t>
            </a:r>
            <a:endParaRPr lang="fr-FR" altLang="fr-FR" sz="2800" dirty="0">
              <a:solidFill>
                <a:srgbClr val="FF000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245634"/>
          </a:xfrm>
        </p:spPr>
        <p:txBody>
          <a:bodyPr/>
          <a:lstStyle/>
          <a:p>
            <a:pPr algn="ctr"/>
            <a:r>
              <a:rPr lang="fr-FR" altLang="fr-FR" b="1" i="1" dirty="0" err="1" smtClean="0">
                <a:ea typeface="ＭＳ Ｐゴシック" charset="-128"/>
              </a:rPr>
              <a:t>Failure</a:t>
            </a:r>
            <a:r>
              <a:rPr lang="fr-FR" altLang="fr-FR" b="1" i="1" dirty="0" smtClean="0">
                <a:ea typeface="ＭＳ Ｐゴシック" charset="-128"/>
              </a:rPr>
              <a:t> of </a:t>
            </a:r>
            <a:r>
              <a:rPr lang="fr-FR" altLang="fr-FR" b="1" i="1" dirty="0">
                <a:ea typeface="ＭＳ Ｐゴシック" charset="-128"/>
              </a:rPr>
              <a:t>Consensus </a:t>
            </a:r>
            <a:endParaRPr lang="fr-FR" b="1" i="1" dirty="0"/>
          </a:p>
        </p:txBody>
      </p:sp>
      <p:sp>
        <p:nvSpPr>
          <p:cNvPr id="38913" name="Espace réservé du contenu 2"/>
          <p:cNvSpPr>
            <a:spLocks noGrp="1"/>
          </p:cNvSpPr>
          <p:nvPr>
            <p:ph idx="1"/>
          </p:nvPr>
        </p:nvSpPr>
        <p:spPr>
          <a:xfrm>
            <a:off x="197708" y="1845734"/>
            <a:ext cx="8736227" cy="4295574"/>
          </a:xfrm>
        </p:spPr>
        <p:txBody>
          <a:bodyPr>
            <a:normAutofit fontScale="47500" lnSpcReduction="20000"/>
          </a:bodyPr>
          <a:lstStyle/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4000" dirty="0">
                <a:latin typeface="Century Gothic" charset="0"/>
                <a:ea typeface="Century Gothic" charset="0"/>
                <a:cs typeface="Century Gothic" charset="0"/>
              </a:rPr>
              <a:t>No consensus was found as to the irrevocable nature of the Licenses mentioned in the “Considerations for licensors</a:t>
            </a:r>
            <a:r>
              <a:rPr lang="en-US" sz="4000" dirty="0" smtClean="0">
                <a:latin typeface="Century Gothic" charset="0"/>
                <a:ea typeface="Century Gothic" charset="0"/>
                <a:cs typeface="Century Gothic" charset="0"/>
              </a:rPr>
              <a:t>” </a:t>
            </a:r>
            <a:endParaRPr lang="fr-FR" sz="40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4000" dirty="0" smtClean="0">
                <a:latin typeface="Century Gothic" charset="0"/>
                <a:ea typeface="Century Gothic" charset="0"/>
                <a:cs typeface="Century Gothic" charset="0"/>
              </a:rPr>
              <a:t>Section </a:t>
            </a:r>
            <a:r>
              <a:rPr lang="en-US" sz="4000" dirty="0">
                <a:latin typeface="Century Gothic" charset="0"/>
                <a:ea typeface="Century Gothic" charset="0"/>
                <a:cs typeface="Century Gothic" charset="0"/>
              </a:rPr>
              <a:t>2 a. 1. </a:t>
            </a:r>
            <a:r>
              <a:rPr lang="en-US" sz="4000" i="1" dirty="0">
                <a:latin typeface="Century Gothic" charset="0"/>
                <a:ea typeface="Century Gothic" charset="0"/>
                <a:cs typeface="Century Gothic" charset="0"/>
              </a:rPr>
              <a:t>« Subject to the terms and conditions of this Public License, the Licensor hereby grants You a worldwide, royalty-free, non-</a:t>
            </a:r>
            <a:r>
              <a:rPr lang="en-US" sz="4000" i="1" dirty="0" err="1">
                <a:latin typeface="Century Gothic" charset="0"/>
                <a:ea typeface="Century Gothic" charset="0"/>
                <a:cs typeface="Century Gothic" charset="0"/>
              </a:rPr>
              <a:t>sublicensable</a:t>
            </a:r>
            <a:r>
              <a:rPr lang="en-US" sz="4000" i="1" dirty="0">
                <a:latin typeface="Century Gothic" charset="0"/>
                <a:ea typeface="Century Gothic" charset="0"/>
                <a:cs typeface="Century Gothic" charset="0"/>
              </a:rPr>
              <a:t>, non-exclusive, irrevocable license to exercise the Licensed Rights in the Licensed Material to: </a:t>
            </a:r>
            <a:r>
              <a:rPr lang="en-US" sz="4000" i="1" dirty="0">
                <a:latin typeface="Century Gothic" charset="0"/>
                <a:ea typeface="Century Gothic" charset="0"/>
                <a:cs typeface="Century Gothic" charset="0"/>
                <a:sym typeface="Symbol" charset="2"/>
              </a:rPr>
              <a:t></a:t>
            </a:r>
            <a:r>
              <a:rPr lang="en-US" sz="4000" i="1" dirty="0">
                <a:latin typeface="Century Gothic" charset="0"/>
                <a:ea typeface="Century Gothic" charset="0"/>
                <a:cs typeface="Century Gothic" charset="0"/>
              </a:rPr>
              <a:t>…</a:t>
            </a:r>
            <a:r>
              <a:rPr lang="en-US" sz="4000" i="1" dirty="0">
                <a:latin typeface="Century Gothic" charset="0"/>
                <a:ea typeface="Century Gothic" charset="0"/>
                <a:cs typeface="Century Gothic" charset="0"/>
                <a:sym typeface="Symbol" charset="2"/>
              </a:rPr>
              <a:t></a:t>
            </a:r>
            <a:r>
              <a:rPr lang="en-US" sz="4000" dirty="0">
                <a:latin typeface="Century Gothic" charset="0"/>
                <a:ea typeface="Century Gothic" charset="0"/>
                <a:cs typeface="Century Gothic" charset="0"/>
              </a:rPr>
              <a:t> » didn’t manage to achieve consensus. </a:t>
            </a:r>
            <a:endParaRPr lang="fr-FR" sz="40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75488" lvl="2" indent="0">
              <a:lnSpc>
                <a:spcPct val="120000"/>
              </a:lnSpc>
              <a:buNone/>
            </a:pPr>
            <a:r>
              <a:rPr lang="en-US" sz="4000" dirty="0">
                <a:latin typeface="Century Gothic" charset="0"/>
                <a:ea typeface="Century Gothic" charset="0"/>
                <a:cs typeface="Century Gothic" charset="0"/>
              </a:rPr>
              <a:t>T</a:t>
            </a:r>
            <a:r>
              <a:rPr lang="en-US" sz="4000" dirty="0" smtClean="0">
                <a:latin typeface="Century Gothic" charset="0"/>
                <a:ea typeface="Century Gothic" charset="0"/>
                <a:cs typeface="Century Gothic" charset="0"/>
              </a:rPr>
              <a:t>he </a:t>
            </a:r>
            <a:r>
              <a:rPr lang="en-US" sz="4000" dirty="0">
                <a:latin typeface="Century Gothic" charset="0"/>
                <a:ea typeface="Century Gothic" charset="0"/>
                <a:cs typeface="Century Gothic" charset="0"/>
              </a:rPr>
              <a:t>main argument was that the expression “Subject to the terms” already calls the possibility of revocability; therefore, an agreement couldn’t be reached due to a misinterpretation in the content of the English version which renders the terms of this Section contradictory. Indeed, «</a:t>
            </a:r>
            <a:r>
              <a:rPr lang="en-US" sz="4000" i="1" dirty="0">
                <a:latin typeface="Century Gothic" charset="0"/>
                <a:ea typeface="Century Gothic" charset="0"/>
                <a:cs typeface="Century Gothic" charset="0"/>
              </a:rPr>
              <a:t> Irrevocable </a:t>
            </a:r>
            <a:r>
              <a:rPr lang="en-US" sz="4000" dirty="0">
                <a:latin typeface="Century Gothic" charset="0"/>
                <a:ea typeface="Century Gothic" charset="0"/>
                <a:cs typeface="Century Gothic" charset="0"/>
              </a:rPr>
              <a:t>» is defined as « </a:t>
            </a:r>
            <a:r>
              <a:rPr lang="en-US" sz="4000" i="1" dirty="0">
                <a:latin typeface="Century Gothic" charset="0"/>
                <a:ea typeface="Century Gothic" charset="0"/>
                <a:cs typeface="Century Gothic" charset="0"/>
              </a:rPr>
              <a:t>Unable to cancel or recall; that which is unalterable or irreversible ». </a:t>
            </a:r>
            <a:r>
              <a:rPr lang="en-US" sz="40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endParaRPr lang="fr-FR" sz="4000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>
              <a:buFont typeface="Arial" charset="0"/>
              <a:buNone/>
            </a:pPr>
            <a:endParaRPr lang="fr-FR" altLang="fr-FR" dirty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re 1"/>
          <p:cNvSpPr>
            <a:spLocks noGrp="1"/>
          </p:cNvSpPr>
          <p:nvPr>
            <p:ph type="title"/>
          </p:nvPr>
        </p:nvSpPr>
        <p:spPr>
          <a:xfrm>
            <a:off x="822960" y="308919"/>
            <a:ext cx="7543800" cy="1291282"/>
          </a:xfrm>
        </p:spPr>
        <p:txBody>
          <a:bodyPr/>
          <a:lstStyle/>
          <a:p>
            <a:pPr algn="ctr"/>
            <a:r>
              <a:rPr lang="fr-FR" altLang="fr-FR" b="1" i="1" dirty="0" err="1">
                <a:ea typeface="ＭＳ Ｐゴシック" charset="-128"/>
              </a:rPr>
              <a:t>Strategy</a:t>
            </a:r>
            <a:r>
              <a:rPr lang="fr-FR" altLang="fr-FR" b="1" i="1" dirty="0">
                <a:ea typeface="ＭＳ Ｐゴシック" charset="-128"/>
              </a:rPr>
              <a:t> </a:t>
            </a:r>
          </a:p>
        </p:txBody>
      </p:sp>
      <p:sp>
        <p:nvSpPr>
          <p:cNvPr id="39938" name="Espace réservé du contenu 2"/>
          <p:cNvSpPr>
            <a:spLocks noGrp="1"/>
          </p:cNvSpPr>
          <p:nvPr>
            <p:ph idx="1"/>
          </p:nvPr>
        </p:nvSpPr>
        <p:spPr>
          <a:xfrm>
            <a:off x="822960" y="1940011"/>
            <a:ext cx="7863840" cy="406537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fr-FR" altLang="fr-FR" dirty="0">
              <a:ea typeface="ＭＳ Ｐゴシック" charset="-128"/>
            </a:endParaRPr>
          </a:p>
          <a:p>
            <a:pPr>
              <a:buFont typeface="Courier New" charset="0"/>
              <a:buChar char="o"/>
            </a:pPr>
            <a:r>
              <a:rPr lang="fr-FR" altLang="fr-FR" sz="2400" dirty="0" smtClean="0">
                <a:latin typeface="Century Gothic" charset="0"/>
                <a:ea typeface="Century Gothic" charset="0"/>
                <a:cs typeface="Century Gothic" charset="0"/>
              </a:rPr>
              <a:t> Elaboration of the Consensus / </a:t>
            </a:r>
            <a:r>
              <a:rPr lang="fr-FR" altLang="fr-FR" sz="2400" dirty="0" err="1" smtClean="0">
                <a:latin typeface="Century Gothic" charset="0"/>
                <a:ea typeface="Century Gothic" charset="0"/>
                <a:cs typeface="Century Gothic" charset="0"/>
              </a:rPr>
              <a:t>failure</a:t>
            </a:r>
            <a:r>
              <a:rPr lang="fr-FR" altLang="fr-FR" sz="2400" dirty="0" smtClean="0">
                <a:latin typeface="Century Gothic" charset="0"/>
                <a:ea typeface="Century Gothic" charset="0"/>
                <a:cs typeface="Century Gothic" charset="0"/>
              </a:rPr>
              <a:t> of Consensus document (</a:t>
            </a:r>
            <a:r>
              <a:rPr lang="fr-FR" altLang="fr-FR" sz="2400" dirty="0" err="1" smtClean="0">
                <a:latin typeface="Century Gothic" charset="0"/>
                <a:ea typeface="Century Gothic" charset="0"/>
                <a:cs typeface="Century Gothic" charset="0"/>
              </a:rPr>
              <a:t>written</a:t>
            </a:r>
            <a:r>
              <a:rPr lang="fr-FR" altLang="fr-FR" sz="2400" dirty="0" smtClean="0">
                <a:latin typeface="Century Gothic" charset="0"/>
                <a:ea typeface="Century Gothic" charset="0"/>
                <a:cs typeface="Century Gothic" charset="0"/>
              </a:rPr>
              <a:t> &amp; </a:t>
            </a:r>
            <a:r>
              <a:rPr lang="fr-FR" altLang="fr-FR" sz="2400" dirty="0" err="1" smtClean="0">
                <a:latin typeface="Century Gothic" charset="0"/>
                <a:ea typeface="Century Gothic" charset="0"/>
                <a:cs typeface="Century Gothic" charset="0"/>
              </a:rPr>
              <a:t>signed</a:t>
            </a:r>
            <a:r>
              <a:rPr lang="fr-FR" altLang="fr-FR" sz="2400" dirty="0" smtClean="0">
                <a:latin typeface="Century Gothic" charset="0"/>
                <a:ea typeface="Century Gothic" charset="0"/>
                <a:cs typeface="Century Gothic" charset="0"/>
              </a:rPr>
              <a:t> by all the participants)</a:t>
            </a:r>
            <a:endParaRPr lang="fr-FR" altLang="fr-FR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buFont typeface="Courier New" charset="0"/>
              <a:buChar char="o"/>
            </a:pPr>
            <a:endParaRPr lang="fr-FR" altLang="fr-FR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buFont typeface="Courier New" charset="0"/>
              <a:buChar char="o"/>
            </a:pPr>
            <a:r>
              <a:rPr lang="fr-FR" altLang="fr-FR" sz="2400" dirty="0" smtClean="0">
                <a:latin typeface="Century Gothic" charset="0"/>
                <a:ea typeface="Century Gothic" charset="0"/>
                <a:cs typeface="Century Gothic" charset="0"/>
              </a:rPr>
              <a:t> Design </a:t>
            </a:r>
            <a:r>
              <a:rPr lang="fr-FR" altLang="fr-FR" sz="2400" dirty="0">
                <a:latin typeface="Century Gothic" charset="0"/>
                <a:ea typeface="Century Gothic" charset="0"/>
                <a:cs typeface="Century Gothic" charset="0"/>
              </a:rPr>
              <a:t>of a future Comment on the main points of </a:t>
            </a:r>
            <a:r>
              <a:rPr lang="fr-FR" altLang="fr-FR" sz="2400" dirty="0" err="1">
                <a:latin typeface="Century Gothic" charset="0"/>
                <a:ea typeface="Century Gothic" charset="0"/>
                <a:cs typeface="Century Gothic" charset="0"/>
              </a:rPr>
              <a:t>fuzzyness</a:t>
            </a:r>
            <a:r>
              <a:rPr lang="fr-FR" altLang="fr-FR" sz="2400" dirty="0">
                <a:latin typeface="Century Gothic" charset="0"/>
                <a:ea typeface="Century Gothic" charset="0"/>
                <a:cs typeface="Century Gothic" charset="0"/>
              </a:rPr>
              <a:t>, of « non-traduisible »,  or of </a:t>
            </a:r>
            <a:r>
              <a:rPr lang="fr-FR" altLang="fr-FR" sz="2400" dirty="0" err="1">
                <a:latin typeface="Century Gothic" charset="0"/>
                <a:ea typeface="Century Gothic" charset="0"/>
                <a:cs typeface="Century Gothic" charset="0"/>
              </a:rPr>
              <a:t>deliberate</a:t>
            </a:r>
            <a:r>
              <a:rPr lang="fr-FR" altLang="fr-FR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400" dirty="0" err="1">
                <a:latin typeface="Century Gothic" charset="0"/>
                <a:ea typeface="Century Gothic" charset="0"/>
                <a:cs typeface="Century Gothic" charset="0"/>
              </a:rPr>
              <a:t>selection</a:t>
            </a:r>
            <a:r>
              <a:rPr lang="fr-FR" altLang="fr-FR" sz="2400" dirty="0">
                <a:latin typeface="Century Gothic" charset="0"/>
                <a:ea typeface="Century Gothic" charset="0"/>
                <a:cs typeface="Century Gothic" charset="0"/>
              </a:rPr>
              <a:t> (a book?) </a:t>
            </a:r>
          </a:p>
          <a:p>
            <a:pPr marL="0" indent="0">
              <a:buFont typeface="Arial" charset="0"/>
              <a:buNone/>
            </a:pPr>
            <a:endParaRPr lang="fr-FR" altLang="fr-FR" dirty="0">
              <a:ea typeface="ＭＳ Ｐゴシック" charset="-128"/>
            </a:endParaRPr>
          </a:p>
          <a:p>
            <a:pPr marL="0" indent="0">
              <a:buFont typeface="Arial" charset="0"/>
              <a:buNone/>
            </a:pPr>
            <a:endParaRPr lang="fr-FR" altLang="fr-FR" dirty="0">
              <a:ea typeface="ＭＳ Ｐゴシック" charset="-128"/>
            </a:endParaRPr>
          </a:p>
          <a:p>
            <a:pPr marL="0" indent="0">
              <a:buFont typeface="Arial" charset="0"/>
              <a:buNone/>
            </a:pPr>
            <a:endParaRPr lang="fr-FR" altLang="fr-FR" dirty="0">
              <a:ea typeface="ＭＳ Ｐゴシック" charset="-128"/>
            </a:endParaRPr>
          </a:p>
          <a:p>
            <a:pPr marL="0" indent="0">
              <a:buFont typeface="Arial" charset="0"/>
              <a:buNone/>
            </a:pPr>
            <a:endParaRPr lang="fr-FR" altLang="fr-FR" dirty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altLang="fr-FR" sz="4400" b="1" i="1" dirty="0">
                <a:ea typeface="Century Gothic" charset="0"/>
                <a:cs typeface="Century Gothic" charset="0"/>
              </a:rPr>
              <a:t>The French </a:t>
            </a:r>
            <a:r>
              <a:rPr lang="fr-FR" altLang="fr-FR" sz="4400" b="1" i="1" dirty="0" err="1">
                <a:ea typeface="Century Gothic" charset="0"/>
                <a:cs typeface="Century Gothic" charset="0"/>
              </a:rPr>
              <a:t>language</a:t>
            </a:r>
            <a:r>
              <a:rPr lang="fr-FR" altLang="fr-FR" sz="4400" b="1" i="1" dirty="0">
                <a:ea typeface="Century Gothic" charset="0"/>
                <a:cs typeface="Century Gothic" charset="0"/>
              </a:rPr>
              <a:t> </a:t>
            </a:r>
            <a:r>
              <a:rPr lang="fr-FR" altLang="fr-FR" sz="4400" b="1" i="1" dirty="0" err="1">
                <a:ea typeface="Century Gothic" charset="0"/>
                <a:cs typeface="Century Gothic" charset="0"/>
              </a:rPr>
              <a:t>is</a:t>
            </a:r>
            <a:r>
              <a:rPr lang="fr-FR" altLang="fr-FR" sz="4400" b="1" i="1" dirty="0">
                <a:ea typeface="Century Gothic" charset="0"/>
                <a:cs typeface="Century Gothic" charset="0"/>
              </a:rPr>
              <a:t> </a:t>
            </a:r>
            <a:r>
              <a:rPr lang="fr-FR" altLang="fr-FR" sz="4400" b="1" i="1" dirty="0" err="1" smtClean="0">
                <a:ea typeface="Century Gothic" charset="0"/>
                <a:cs typeface="Century Gothic" charset="0"/>
              </a:rPr>
              <a:t>spoken</a:t>
            </a:r>
            <a:r>
              <a:rPr lang="fr-FR" altLang="fr-FR" sz="4400" b="1" i="1" dirty="0" smtClean="0">
                <a:ea typeface="Century Gothic" charset="0"/>
                <a:cs typeface="Century Gothic" charset="0"/>
              </a:rPr>
              <a:t> </a:t>
            </a:r>
            <a:r>
              <a:rPr lang="fr-FR" altLang="fr-FR" sz="4400" b="1" i="1" dirty="0">
                <a:ea typeface="Century Gothic" charset="0"/>
                <a:cs typeface="Century Gothic" charset="0"/>
              </a:rPr>
              <a:t>in 40 </a:t>
            </a:r>
            <a:r>
              <a:rPr lang="fr-FR" altLang="fr-FR" sz="4400" b="1" i="1" dirty="0" err="1" smtClean="0">
                <a:ea typeface="Century Gothic" charset="0"/>
                <a:cs typeface="Century Gothic" charset="0"/>
              </a:rPr>
              <a:t>different</a:t>
            </a:r>
            <a:r>
              <a:rPr lang="fr-FR" altLang="fr-FR" sz="4400" b="1" i="1" dirty="0" smtClean="0">
                <a:ea typeface="Century Gothic" charset="0"/>
                <a:cs typeface="Century Gothic" charset="0"/>
              </a:rPr>
              <a:t> </a:t>
            </a:r>
            <a:r>
              <a:rPr lang="fr-FR" altLang="fr-FR" sz="4400" b="1" i="1" dirty="0">
                <a:ea typeface="Century Gothic" charset="0"/>
                <a:cs typeface="Century Gothic" charset="0"/>
              </a:rPr>
              <a:t>C</a:t>
            </a:r>
            <a:r>
              <a:rPr lang="fr-FR" altLang="fr-FR" sz="4400" b="1" i="1" dirty="0" smtClean="0">
                <a:ea typeface="Century Gothic" charset="0"/>
                <a:cs typeface="Century Gothic" charset="0"/>
              </a:rPr>
              <a:t>ountries </a:t>
            </a:r>
            <a:endParaRPr lang="fr-FR" altLang="fr-FR" sz="4400" b="1" i="1" dirty="0">
              <a:ea typeface="Century Gothic" charset="0"/>
              <a:cs typeface="Century Gothic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991729" y="529003"/>
            <a:ext cx="5160228" cy="7497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374291" cy="635580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291" y="0"/>
            <a:ext cx="4532822" cy="658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8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r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332131"/>
          </a:xfrm>
        </p:spPr>
        <p:txBody>
          <a:bodyPr>
            <a:normAutofit fontScale="90000"/>
          </a:bodyPr>
          <a:lstStyle/>
          <a:p>
            <a:pPr algn="ctr"/>
            <a:r>
              <a:rPr lang="fr-FR" altLang="fr-FR" b="1" i="1" dirty="0" err="1">
                <a:ea typeface="ＭＳ Ｐゴシック" charset="-128"/>
              </a:rPr>
              <a:t>With</a:t>
            </a:r>
            <a:r>
              <a:rPr lang="fr-FR" altLang="fr-FR" b="1" i="1" dirty="0">
                <a:ea typeface="ＭＳ Ｐゴシック" charset="-128"/>
              </a:rPr>
              <a:t> all  the </a:t>
            </a:r>
            <a:r>
              <a:rPr lang="fr-FR" altLang="fr-FR" b="1" i="1" dirty="0" err="1">
                <a:ea typeface="ＭＳ Ｐゴシック" charset="-128"/>
              </a:rPr>
              <a:t>current</a:t>
            </a:r>
            <a:r>
              <a:rPr lang="fr-FR" altLang="fr-FR" b="1" i="1" dirty="0">
                <a:ea typeface="ＭＳ Ｐゴシック" charset="-128"/>
              </a:rPr>
              <a:t> and </a:t>
            </a:r>
            <a:r>
              <a:rPr lang="fr-FR" altLang="fr-FR" b="1" i="1" dirty="0" smtClean="0">
                <a:ea typeface="ＭＳ Ｐゴシック" charset="-128"/>
              </a:rPr>
              <a:t>futur CC </a:t>
            </a:r>
            <a:r>
              <a:rPr lang="fr-FR" altLang="fr-FR" b="1" i="1" dirty="0" err="1" smtClean="0">
                <a:ea typeface="ＭＳ Ｐゴシック" charset="-128"/>
              </a:rPr>
              <a:t>Chapters</a:t>
            </a:r>
            <a:endParaRPr lang="fr-FR" altLang="fr-FR" b="1" i="1" dirty="0">
              <a:ea typeface="ＭＳ Ｐゴシック" charset="-128"/>
            </a:endParaRPr>
          </a:p>
        </p:txBody>
      </p:sp>
      <p:sp>
        <p:nvSpPr>
          <p:cNvPr id="41986" name="Espace réservé du contenu 6"/>
          <p:cNvSpPr>
            <a:spLocks noGrp="1"/>
          </p:cNvSpPr>
          <p:nvPr>
            <p:ph idx="1"/>
          </p:nvPr>
        </p:nvSpPr>
        <p:spPr>
          <a:xfrm>
            <a:off x="630195" y="1845733"/>
            <a:ext cx="8143102" cy="4394429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Nicolas </a:t>
            </a:r>
            <a:r>
              <a:rPr lang="fr-FR" altLang="fr-FR" sz="2800" dirty="0" err="1">
                <a:latin typeface="Century Gothic" charset="0"/>
                <a:ea typeface="Century Gothic" charset="0"/>
                <a:cs typeface="Century Gothic" charset="0"/>
              </a:rPr>
              <a:t>Jupillat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 – </a:t>
            </a:r>
            <a:r>
              <a:rPr lang="fr-FR" altLang="fr-FR" sz="2800" b="1" dirty="0">
                <a:latin typeface="Century Gothic" charset="0"/>
                <a:ea typeface="Century Gothic" charset="0"/>
                <a:cs typeface="Century Gothic" charset="0"/>
              </a:rPr>
              <a:t>CC Canada </a:t>
            </a:r>
          </a:p>
          <a:p>
            <a:pPr algn="ctr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Florian 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Ducommun – </a:t>
            </a:r>
            <a:r>
              <a:rPr lang="fr-FR" altLang="fr-FR" sz="2800" b="1" dirty="0">
                <a:latin typeface="Century Gothic" charset="0"/>
                <a:ea typeface="Century Gothic" charset="0"/>
                <a:cs typeface="Century Gothic" charset="0"/>
              </a:rPr>
              <a:t>CC Suisse </a:t>
            </a:r>
          </a:p>
          <a:p>
            <a:pPr algn="ctr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Patrick </a:t>
            </a:r>
            <a:r>
              <a:rPr lang="fr-FR" alt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Peiffer</a:t>
            </a: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– </a:t>
            </a:r>
            <a:r>
              <a:rPr lang="fr-FR" altLang="fr-FR" sz="2800" b="1" dirty="0">
                <a:latin typeface="Century Gothic" charset="0"/>
                <a:ea typeface="Century Gothic" charset="0"/>
                <a:cs typeface="Century Gothic" charset="0"/>
              </a:rPr>
              <a:t>CC Luxembourg </a:t>
            </a:r>
            <a:endParaRPr lang="fr-FR" altLang="fr-FR" sz="2800" b="1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 algn="ctr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Caroline </a:t>
            </a:r>
            <a:r>
              <a:rPr lang="fr-FR" alt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Calomme</a:t>
            </a: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– </a:t>
            </a:r>
            <a:r>
              <a:rPr lang="fr-FR" altLang="fr-FR" sz="2800" b="1" dirty="0" smtClean="0">
                <a:latin typeface="Century Gothic" charset="0"/>
                <a:ea typeface="Century Gothic" charset="0"/>
                <a:cs typeface="Century Gothic" charset="0"/>
              </a:rPr>
              <a:t>CC Belgique </a:t>
            </a:r>
            <a:endParaRPr lang="fr-FR" altLang="fr-FR" sz="2800" b="1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ctr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Daniele</a:t>
            </a: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Bourcier, Betty </a:t>
            </a:r>
            <a:r>
              <a:rPr lang="fr-FR" alt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Merhi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, </a:t>
            </a:r>
            <a:r>
              <a:rPr lang="fr-FR" altLang="fr-FR" sz="2800" dirty="0" err="1">
                <a:latin typeface="Century Gothic" charset="0"/>
                <a:ea typeface="Century Gothic" charset="0"/>
                <a:cs typeface="Century Gothic" charset="0"/>
              </a:rPr>
              <a:t>Primavera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 De </a:t>
            </a: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Filippi</a:t>
            </a: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– </a:t>
            </a:r>
            <a:r>
              <a:rPr lang="fr-FR" altLang="fr-FR" sz="2800" b="1" dirty="0">
                <a:latin typeface="Century Gothic" charset="0"/>
                <a:ea typeface="Century Gothic" charset="0"/>
                <a:cs typeface="Century Gothic" charset="0"/>
              </a:rPr>
              <a:t>CC France </a:t>
            </a:r>
          </a:p>
          <a:p>
            <a:pPr algn="ctr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Esther 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N’</a:t>
            </a:r>
            <a:r>
              <a:rPr lang="fr-FR" altLang="ja-JP" sz="2800" dirty="0" err="1">
                <a:latin typeface="Century Gothic" charset="0"/>
                <a:ea typeface="Century Gothic" charset="0"/>
                <a:cs typeface="Century Gothic" charset="0"/>
              </a:rPr>
              <a:t>Gom</a:t>
            </a:r>
            <a:r>
              <a:rPr lang="fr-FR" altLang="ja-JP" sz="2800" dirty="0">
                <a:latin typeface="Century Gothic" charset="0"/>
                <a:ea typeface="Century Gothic" charset="0"/>
                <a:cs typeface="Century Gothic" charset="0"/>
              </a:rPr>
              <a:t> – Avocate </a:t>
            </a:r>
            <a:r>
              <a:rPr lang="fr-FR" altLang="ja-JP" sz="2800" b="1" dirty="0">
                <a:latin typeface="Century Gothic" charset="0"/>
                <a:ea typeface="Century Gothic" charset="0"/>
                <a:cs typeface="Century Gothic" charset="0"/>
              </a:rPr>
              <a:t>Cameroun </a:t>
            </a:r>
          </a:p>
          <a:p>
            <a:pPr algn="ctr">
              <a:lnSpc>
                <a:spcPct val="100000"/>
              </a:lnSpc>
              <a:buFont typeface="Courier New" charset="0"/>
              <a:buChar char="o"/>
            </a:pP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Tonssira</a:t>
            </a:r>
            <a:r>
              <a:rPr lang="fr-FR" alt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Myriam </a:t>
            </a:r>
            <a:r>
              <a:rPr lang="fr-FR" altLang="fr-FR" sz="2800" dirty="0" err="1">
                <a:latin typeface="Century Gothic" charset="0"/>
                <a:ea typeface="Century Gothic" charset="0"/>
                <a:cs typeface="Century Gothic" charset="0"/>
              </a:rPr>
              <a:t>Sanou</a:t>
            </a:r>
            <a:r>
              <a:rPr lang="fr-FR" altLang="fr-FR" sz="2800" dirty="0">
                <a:latin typeface="Century Gothic" charset="0"/>
                <a:ea typeface="Century Gothic" charset="0"/>
                <a:cs typeface="Century Gothic" charset="0"/>
              </a:rPr>
              <a:t> – Juriste </a:t>
            </a:r>
            <a:r>
              <a:rPr lang="fr-FR" altLang="fr-FR" sz="2800" b="1" dirty="0">
                <a:latin typeface="Century Gothic" charset="0"/>
                <a:ea typeface="Century Gothic" charset="0"/>
                <a:cs typeface="Century Gothic" charset="0"/>
              </a:rPr>
              <a:t>Burkina Faso </a:t>
            </a:r>
          </a:p>
          <a:p>
            <a:endParaRPr lang="fr-FR" altLang="fr-FR" dirty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r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171493"/>
          </a:xfrm>
        </p:spPr>
        <p:txBody>
          <a:bodyPr>
            <a:normAutofit/>
          </a:bodyPr>
          <a:lstStyle/>
          <a:p>
            <a:pPr algn="ctr"/>
            <a:r>
              <a:rPr lang="fr-FR" altLang="fr-FR" b="1" i="1" dirty="0">
                <a:ea typeface="ＭＳ Ｐゴシック" charset="-128"/>
              </a:rPr>
              <a:t>Spirit </a:t>
            </a:r>
            <a:r>
              <a:rPr lang="fr-FR" altLang="fr-FR" b="1" i="1" dirty="0" smtClean="0">
                <a:ea typeface="ＭＳ Ｐゴシック" charset="-128"/>
              </a:rPr>
              <a:t>of </a:t>
            </a:r>
            <a:r>
              <a:rPr lang="fr-FR" altLang="fr-FR" b="1" i="1" dirty="0">
                <a:ea typeface="ＭＳ Ｐゴシック" charset="-128"/>
              </a:rPr>
              <a:t>the </a:t>
            </a:r>
            <a:r>
              <a:rPr lang="fr-FR" altLang="fr-FR" b="1" i="1" dirty="0" smtClean="0">
                <a:ea typeface="ＭＳ Ｐゴシック" charset="-128"/>
              </a:rPr>
              <a:t>book</a:t>
            </a:r>
            <a:endParaRPr lang="fr-FR" altLang="fr-FR" dirty="0">
              <a:ea typeface="ＭＳ Ｐゴシック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2960" y="1841157"/>
            <a:ext cx="7863840" cy="43001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charset="2"/>
              <a:buChar char="Ø"/>
              <a:defRPr/>
            </a:pPr>
            <a:r>
              <a:rPr lang="fr-FR" sz="3000" dirty="0" smtClean="0">
                <a:latin typeface="Century Gothic" charset="0"/>
                <a:ea typeface="Century Gothic" charset="0"/>
                <a:cs typeface="Century Gothic" charset="0"/>
              </a:rPr>
              <a:t> 30 Fact </a:t>
            </a:r>
            <a:r>
              <a:rPr lang="fr-FR" sz="3000" dirty="0" err="1" smtClean="0">
                <a:latin typeface="Century Gothic" charset="0"/>
                <a:ea typeface="Century Gothic" charset="0"/>
                <a:cs typeface="Century Gothic" charset="0"/>
              </a:rPr>
              <a:t>Sheets</a:t>
            </a:r>
            <a:endParaRPr lang="fr-FR" sz="30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lnSpc>
                <a:spcPct val="150000"/>
              </a:lnSpc>
              <a:buFont typeface="Wingdings" charset="2"/>
              <a:buChar char="Ø"/>
              <a:defRPr/>
            </a:pPr>
            <a:r>
              <a:rPr lang="fr-FR" sz="3000" dirty="0" smtClean="0">
                <a:latin typeface="Century Gothic" charset="0"/>
                <a:ea typeface="Century Gothic" charset="0"/>
                <a:cs typeface="Century Gothic" charset="0"/>
              </a:rPr>
              <a:t> A </a:t>
            </a:r>
            <a:r>
              <a:rPr lang="fr-FR" sz="3000" dirty="0" smtClean="0">
                <a:latin typeface="Century Gothic" charset="0"/>
                <a:ea typeface="Century Gothic" charset="0"/>
                <a:cs typeface="Century Gothic" charset="0"/>
              </a:rPr>
              <a:t>double </a:t>
            </a:r>
            <a:r>
              <a:rPr lang="fr-FR" sz="3000" dirty="0" err="1" smtClean="0">
                <a:latin typeface="Century Gothic" charset="0"/>
                <a:ea typeface="Century Gothic" charset="0"/>
                <a:cs typeface="Century Gothic" charset="0"/>
              </a:rPr>
              <a:t>presentation</a:t>
            </a:r>
            <a:r>
              <a:rPr lang="fr-FR" sz="3000" dirty="0" smtClean="0">
                <a:latin typeface="Century Gothic" charset="0"/>
                <a:ea typeface="Century Gothic" charset="0"/>
                <a:cs typeface="Century Gothic" charset="0"/>
              </a:rPr>
              <a:t> on a page of all the English &amp; French licences</a:t>
            </a:r>
            <a:endParaRPr lang="fr-FR" sz="3000" dirty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lnSpc>
                <a:spcPct val="150000"/>
              </a:lnSpc>
              <a:buFont typeface="Wingdings" charset="2"/>
              <a:buChar char="Ø"/>
              <a:defRPr/>
            </a:pPr>
            <a:r>
              <a:rPr lang="fr-FR" sz="3000" dirty="0" smtClean="0">
                <a:latin typeface="Century Gothic" charset="0"/>
                <a:ea typeface="Century Gothic" charset="0"/>
                <a:cs typeface="Century Gothic" charset="0"/>
              </a:rPr>
              <a:t> Non official</a:t>
            </a:r>
            <a:endParaRPr lang="fr-FR" sz="3000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lnSpc>
                <a:spcPct val="150000"/>
              </a:lnSpc>
              <a:buFont typeface="Wingdings" charset="2"/>
              <a:buChar char="Ø"/>
              <a:defRPr/>
            </a:pPr>
            <a:r>
              <a:rPr lang="fr-FR" sz="30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3000" dirty="0" err="1" smtClean="0">
                <a:latin typeface="Century Gothic" charset="0"/>
                <a:ea typeface="Century Gothic" charset="0"/>
                <a:cs typeface="Century Gothic" charset="0"/>
              </a:rPr>
              <a:t>Signed</a:t>
            </a:r>
            <a:r>
              <a:rPr lang="fr-FR" sz="30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3000" dirty="0" smtClean="0">
                <a:latin typeface="Century Gothic" charset="0"/>
                <a:ea typeface="Century Gothic" charset="0"/>
                <a:cs typeface="Century Gothic" charset="0"/>
              </a:rPr>
              <a:t>by </a:t>
            </a:r>
            <a:r>
              <a:rPr lang="fr-FR" sz="3000" dirty="0" err="1" smtClean="0">
                <a:latin typeface="Century Gothic" charset="0"/>
                <a:ea typeface="Century Gothic" charset="0"/>
                <a:cs typeface="Century Gothic" charset="0"/>
              </a:rPr>
              <a:t>individuals</a:t>
            </a:r>
            <a:r>
              <a:rPr lang="fr-FR" sz="3000" dirty="0" smtClean="0">
                <a:latin typeface="Century Gothic" charset="0"/>
                <a:ea typeface="Century Gothic" charset="0"/>
                <a:cs typeface="Century Gothic" charset="0"/>
              </a:rPr>
              <a:t> and </a:t>
            </a:r>
            <a:r>
              <a:rPr lang="fr-FR" sz="3000" dirty="0" err="1" smtClean="0">
                <a:latin typeface="Century Gothic" charset="0"/>
                <a:ea typeface="Century Gothic" charset="0"/>
                <a:cs typeface="Century Gothic" charset="0"/>
              </a:rPr>
              <a:t>chapters</a:t>
            </a:r>
            <a:endParaRPr lang="fr-FR" sz="3000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>
              <a:defRPr/>
            </a:pP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2960" y="345989"/>
            <a:ext cx="7543800" cy="125421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fr-FR" sz="4800" b="1" i="1" dirty="0" err="1">
                <a:cs typeface="+mj-cs"/>
              </a:rPr>
              <a:t>What</a:t>
            </a:r>
            <a:r>
              <a:rPr lang="fr-FR" sz="4800" b="1" i="1" dirty="0">
                <a:cs typeface="+mj-cs"/>
              </a:rPr>
              <a:t> Perspectives</a:t>
            </a:r>
            <a:r>
              <a:rPr lang="fr-FR" sz="4800" b="1" i="1" dirty="0" smtClean="0">
                <a:cs typeface="+mj-cs"/>
              </a:rPr>
              <a:t>?</a:t>
            </a:r>
            <a:endParaRPr lang="fr-FR" sz="4800" b="1" i="1" dirty="0">
              <a:cs typeface="+mj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7264" y="1927654"/>
            <a:ext cx="8019535" cy="4361935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 typeface="Wingdings" charset="2"/>
              <a:buChar char="v"/>
              <a:defRPr/>
            </a:pP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Serendipity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and collaborative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work</a:t>
            </a:r>
            <a:endParaRPr 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lnSpc>
                <a:spcPct val="150000"/>
              </a:lnSpc>
              <a:buFont typeface="Wingdings" charset="2"/>
              <a:buChar char="v"/>
              <a:defRPr/>
            </a:pP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To </a:t>
            </a:r>
            <a:r>
              <a:rPr lang="fr-FR" sz="2800" dirty="0" err="1">
                <a:latin typeface="Century Gothic" charset="0"/>
                <a:ea typeface="Century Gothic" charset="0"/>
                <a:cs typeface="Century Gothic" charset="0"/>
              </a:rPr>
              <a:t>build</a:t>
            </a: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 an </a:t>
            </a:r>
            <a:r>
              <a:rPr lang="fr-FR" sz="2800" dirty="0" err="1">
                <a:latin typeface="Century Gothic" charset="0"/>
                <a:ea typeface="Century Gothic" charset="0"/>
                <a:cs typeface="Century Gothic" charset="0"/>
              </a:rPr>
              <a:t>ontology</a:t>
            </a: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2800" dirty="0" err="1">
                <a:latin typeface="Century Gothic" charset="0"/>
                <a:ea typeface="Century Gothic" charset="0"/>
                <a:cs typeface="Century Gothic" charset="0"/>
              </a:rPr>
              <a:t>between</a:t>
            </a: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2800" dirty="0" err="1">
                <a:latin typeface="Century Gothic" charset="0"/>
                <a:ea typeface="Century Gothic" charset="0"/>
                <a:cs typeface="Century Gothic" charset="0"/>
              </a:rPr>
              <a:t>several</a:t>
            </a: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other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languages</a:t>
            </a:r>
            <a:endParaRPr lang="fr-FR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lnSpc>
                <a:spcPct val="150000"/>
              </a:lnSpc>
              <a:buFont typeface="Wingdings" charset="2"/>
              <a:buChar char="v"/>
              <a:defRPr/>
            </a:pP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 To </a:t>
            </a:r>
            <a:r>
              <a:rPr lang="fr-FR" sz="2800" dirty="0" err="1">
                <a:latin typeface="Century Gothic" charset="0"/>
                <a:ea typeface="Century Gothic" charset="0"/>
                <a:cs typeface="Century Gothic" charset="0"/>
              </a:rPr>
              <a:t>create</a:t>
            </a: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 new </a:t>
            </a:r>
            <a:r>
              <a:rPr lang="fr-FR" sz="2800" dirty="0" err="1">
                <a:latin typeface="Century Gothic" charset="0"/>
                <a:ea typeface="Century Gothic" charset="0"/>
                <a:cs typeface="Century Gothic" charset="0"/>
              </a:rPr>
              <a:t>chapters</a:t>
            </a: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, a </a:t>
            </a:r>
            <a:r>
              <a:rPr lang="fr-FR" sz="2800" dirty="0" err="1">
                <a:latin typeface="Century Gothic" charset="0"/>
                <a:ea typeface="Century Gothic" charset="0"/>
                <a:cs typeface="Century Gothic" charset="0"/>
              </a:rPr>
              <a:t>review</a:t>
            </a: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/</a:t>
            </a:r>
            <a:r>
              <a:rPr lang="fr-FR" sz="2800" dirty="0" err="1">
                <a:latin typeface="Century Gothic" charset="0"/>
                <a:ea typeface="Century Gothic" charset="0"/>
                <a:cs typeface="Century Gothic" charset="0"/>
              </a:rPr>
              <a:t>paper</a:t>
            </a:r>
            <a:r>
              <a:rPr lang="fr-FR" sz="2800" dirty="0">
                <a:latin typeface="Century Gothic" charset="0"/>
                <a:ea typeface="Century Gothic" charset="0"/>
                <a:cs typeface="Century Gothic" charset="0"/>
              </a:rPr>
              <a:t> in </a:t>
            </a:r>
            <a:r>
              <a:rPr lang="fr-FR" sz="2800" dirty="0" smtClean="0">
                <a:latin typeface="Century Gothic" charset="0"/>
                <a:ea typeface="Century Gothic" charset="0"/>
                <a:cs typeface="Century Gothic" charset="0"/>
              </a:rPr>
              <a:t>West </a:t>
            </a:r>
            <a:r>
              <a:rPr lang="fr-FR" sz="2800" dirty="0" err="1" smtClean="0">
                <a:latin typeface="Century Gothic" charset="0"/>
                <a:ea typeface="Century Gothic" charset="0"/>
                <a:cs typeface="Century Gothic" charset="0"/>
              </a:rPr>
              <a:t>Africa</a:t>
            </a:r>
            <a:endParaRPr lang="fr-FR" sz="2800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fr-FR" dirty="0" smtClean="0"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fr-FR" dirty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r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282704"/>
          </a:xfrm>
        </p:spPr>
        <p:txBody>
          <a:bodyPr>
            <a:normAutofit/>
          </a:bodyPr>
          <a:lstStyle/>
          <a:p>
            <a:pPr algn="ctr"/>
            <a:r>
              <a:rPr lang="fr-FR" altLang="fr-FR" sz="5400" b="1" i="1" dirty="0">
                <a:ea typeface="ＭＳ Ｐゴシック" charset="-128"/>
              </a:rPr>
              <a:t>Post </a:t>
            </a:r>
            <a:r>
              <a:rPr lang="fr-FR" altLang="fr-FR" sz="5400" b="1" i="1" dirty="0" err="1">
                <a:ea typeface="ＭＳ Ｐゴシック" charset="-128"/>
              </a:rPr>
              <a:t>it</a:t>
            </a:r>
            <a:endParaRPr lang="fr-FR" altLang="fr-FR" sz="5400" b="1" i="1" dirty="0">
              <a:ea typeface="ＭＳ Ｐゴシック" charset="-128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01" y="1805914"/>
            <a:ext cx="7300117" cy="4514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415" y="0"/>
            <a:ext cx="5742330" cy="4033838"/>
          </a:xfrm>
        </p:spPr>
      </p:pic>
      <p:pic>
        <p:nvPicPr>
          <p:cNvPr id="26626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730" y="3059484"/>
            <a:ext cx="5066270" cy="379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altLang="fr-FR" sz="7200" i="1" dirty="0">
                <a:ea typeface="ＭＳ Ｐゴシック" charset="-128"/>
              </a:rPr>
              <a:t> </a:t>
            </a:r>
            <a:r>
              <a:rPr lang="en-US" altLang="fr-FR" sz="2800" dirty="0">
                <a:ea typeface="Century Gothic" charset="0"/>
                <a:cs typeface="Century Gothic" charset="0"/>
              </a:rPr>
              <a:t>E. </a:t>
            </a:r>
            <a:r>
              <a:rPr lang="en-US" altLang="fr-FR" sz="2800" dirty="0" err="1">
                <a:ea typeface="Century Gothic" charset="0"/>
                <a:cs typeface="Century Gothic" charset="0"/>
              </a:rPr>
              <a:t>Ostrom</a:t>
            </a:r>
            <a:r>
              <a:rPr lang="en-US" altLang="fr-FR" sz="2800" dirty="0">
                <a:ea typeface="Century Gothic" charset="0"/>
                <a:cs typeface="Century Gothic" charset="0"/>
              </a:rPr>
              <a:t>, Nobel </a:t>
            </a:r>
            <a:r>
              <a:rPr lang="en-US" altLang="fr-FR" sz="2800" dirty="0" smtClean="0">
                <a:ea typeface="Century Gothic" charset="0"/>
                <a:cs typeface="Century Gothic" charset="0"/>
              </a:rPr>
              <a:t>Prize</a:t>
            </a:r>
            <a:endParaRPr lang="fr-FR" sz="2800" dirty="0"/>
          </a:p>
        </p:txBody>
      </p:sp>
      <p:sp>
        <p:nvSpPr>
          <p:cNvPr id="27650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Font typeface="Arial" charset="0"/>
              <a:buNone/>
            </a:pPr>
            <a:r>
              <a:rPr lang="fr-FR" altLang="fr-FR" sz="4400" i="1" dirty="0" smtClean="0">
                <a:latin typeface="Century Gothic" charset="0"/>
                <a:ea typeface="Century Gothic" charset="0"/>
                <a:cs typeface="Century Gothic" charset="0"/>
              </a:rPr>
              <a:t>« Motivation </a:t>
            </a:r>
            <a:r>
              <a:rPr lang="fr-FR" altLang="fr-FR" sz="4400" i="1" dirty="0">
                <a:latin typeface="Century Gothic" charset="0"/>
                <a:ea typeface="Century Gothic" charset="0"/>
                <a:cs typeface="Century Gothic" charset="0"/>
              </a:rPr>
              <a:t>and real engagement of all the </a:t>
            </a:r>
            <a:r>
              <a:rPr lang="fr-FR" altLang="fr-FR" sz="4400" i="1" dirty="0" err="1">
                <a:latin typeface="Century Gothic" charset="0"/>
                <a:ea typeface="Century Gothic" charset="0"/>
                <a:cs typeface="Century Gothic" charset="0"/>
              </a:rPr>
              <a:t>collaborators</a:t>
            </a:r>
            <a:r>
              <a:rPr lang="fr-FR" altLang="fr-FR" sz="4400" i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4400" i="1" dirty="0" err="1">
                <a:latin typeface="Century Gothic" charset="0"/>
                <a:ea typeface="Century Gothic" charset="0"/>
                <a:cs typeface="Century Gothic" charset="0"/>
              </a:rPr>
              <a:t>remain</a:t>
            </a:r>
            <a:r>
              <a:rPr lang="fr-FR" altLang="fr-FR" sz="4400" i="1" dirty="0">
                <a:latin typeface="Century Gothic" charset="0"/>
                <a:ea typeface="Century Gothic" charset="0"/>
                <a:cs typeface="Century Gothic" charset="0"/>
              </a:rPr>
              <a:t> the crucial aspects of the </a:t>
            </a:r>
            <a:r>
              <a:rPr lang="fr-FR" altLang="fr-FR" sz="4400" i="1" dirty="0" err="1">
                <a:latin typeface="Century Gothic" charset="0"/>
                <a:ea typeface="Century Gothic" charset="0"/>
                <a:cs typeface="Century Gothic" charset="0"/>
              </a:rPr>
              <a:t>strategy</a:t>
            </a:r>
            <a:r>
              <a:rPr lang="fr-FR" altLang="fr-FR" sz="4400" i="1" dirty="0">
                <a:latin typeface="Century Gothic" charset="0"/>
                <a:ea typeface="Century Gothic" charset="0"/>
                <a:cs typeface="Century Gothic" charset="0"/>
              </a:rPr>
              <a:t> to </a:t>
            </a:r>
            <a:r>
              <a:rPr lang="fr-FR" altLang="fr-FR" sz="4400" i="1" dirty="0" err="1">
                <a:latin typeface="Century Gothic" charset="0"/>
                <a:ea typeface="Century Gothic" charset="0"/>
                <a:cs typeface="Century Gothic" charset="0"/>
              </a:rPr>
              <a:t>make</a:t>
            </a:r>
            <a:r>
              <a:rPr lang="fr-FR" altLang="fr-FR" sz="4400" i="1" dirty="0">
                <a:latin typeface="Century Gothic" charset="0"/>
                <a:ea typeface="Century Gothic" charset="0"/>
                <a:cs typeface="Century Gothic" charset="0"/>
              </a:rPr>
              <a:t> a collaborative </a:t>
            </a:r>
            <a:r>
              <a:rPr lang="fr-FR" altLang="fr-FR" sz="4400" i="1" dirty="0" err="1">
                <a:latin typeface="Century Gothic" charset="0"/>
                <a:ea typeface="Century Gothic" charset="0"/>
                <a:cs typeface="Century Gothic" charset="0"/>
              </a:rPr>
              <a:t>work</a:t>
            </a:r>
            <a:r>
              <a:rPr lang="fr-FR" altLang="fr-FR" sz="4400" i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fr-FR" sz="4400" i="1" dirty="0" smtClean="0">
                <a:latin typeface="Century Gothic" charset="0"/>
                <a:ea typeface="Century Gothic" charset="0"/>
                <a:cs typeface="Century Gothic" charset="0"/>
              </a:rPr>
              <a:t>successful</a:t>
            </a:r>
            <a:r>
              <a:rPr lang="fr-FR" altLang="fr-FR" sz="4400" i="1" dirty="0" smtClean="0">
                <a:latin typeface="Century Gothic" charset="0"/>
                <a:ea typeface="Century Gothic" charset="0"/>
                <a:cs typeface="Century Gothic" charset="0"/>
              </a:rPr>
              <a:t> »</a:t>
            </a:r>
            <a:r>
              <a:rPr lang="en-US" altLang="fr-FR" sz="4400" i="1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endParaRPr lang="en-US" altLang="fr-FR" sz="4400" i="1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 algn="just">
              <a:buFont typeface="Arial" charset="0"/>
              <a:buNone/>
            </a:pPr>
            <a:endParaRPr lang="en-US" altLang="fr-FR" sz="4000" dirty="0">
              <a:ea typeface="ＭＳ Ｐゴシック" charset="-128"/>
            </a:endParaRPr>
          </a:p>
          <a:p>
            <a:pPr marL="0" indent="0" algn="just"/>
            <a:endParaRPr lang="fr-FR" altLang="fr-FR" dirty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52" y="994561"/>
            <a:ext cx="6032948" cy="4986571"/>
          </a:xfrm>
        </p:spPr>
      </p:pic>
      <p:sp>
        <p:nvSpPr>
          <p:cNvPr id="4" name="Rectangle 3"/>
          <p:cNvSpPr/>
          <p:nvPr/>
        </p:nvSpPr>
        <p:spPr>
          <a:xfrm>
            <a:off x="1" y="0"/>
            <a:ext cx="32004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3400" b="1" i="1" dirty="0">
                <a:latin typeface="+mj-lt"/>
              </a:rPr>
              <a:t>Effective </a:t>
            </a:r>
            <a:r>
              <a:rPr lang="fr-FR" altLang="fr-FR" sz="3400" b="1" i="1" dirty="0" err="1">
                <a:latin typeface="+mj-lt"/>
              </a:rPr>
              <a:t>tools</a:t>
            </a:r>
            <a:r>
              <a:rPr lang="fr-FR" altLang="fr-FR" sz="3400" b="1" i="1" dirty="0">
                <a:latin typeface="+mj-lt"/>
              </a:rPr>
              <a:t> of communication and collaboration </a:t>
            </a:r>
            <a:r>
              <a:rPr lang="fr-FR" altLang="fr-FR" sz="3400" b="1" i="1" dirty="0" err="1">
                <a:latin typeface="+mj-lt"/>
              </a:rPr>
              <a:t>within</a:t>
            </a:r>
            <a:r>
              <a:rPr lang="fr-FR" altLang="fr-FR" sz="3400" b="1" i="1" dirty="0">
                <a:latin typeface="+mj-lt"/>
              </a:rPr>
              <a:t> the CC </a:t>
            </a:r>
            <a:r>
              <a:rPr lang="fr-FR" altLang="fr-FR" sz="3400" b="1" i="1" dirty="0" err="1">
                <a:latin typeface="+mj-lt"/>
              </a:rPr>
              <a:t>Francophonic</a:t>
            </a:r>
            <a:r>
              <a:rPr lang="fr-FR" altLang="fr-FR" sz="3400" b="1" i="1" dirty="0">
                <a:latin typeface="+mj-lt"/>
              </a:rPr>
              <a:t> </a:t>
            </a:r>
            <a:r>
              <a:rPr lang="fr-FR" altLang="fr-FR" sz="3400" b="1" i="1" dirty="0" err="1" smtClean="0">
                <a:latin typeface="+mj-lt"/>
              </a:rPr>
              <a:t>Community</a:t>
            </a:r>
            <a:r>
              <a:rPr lang="fr-FR" altLang="fr-FR" sz="3400" b="1" i="1" dirty="0">
                <a:latin typeface="+mj-lt"/>
              </a:rPr>
              <a:t> </a:t>
            </a:r>
            <a:r>
              <a:rPr lang="fr-FR" altLang="fr-FR" sz="3400" b="1" i="1" dirty="0" err="1" smtClean="0">
                <a:latin typeface="+mj-lt"/>
              </a:rPr>
              <a:t>requires</a:t>
            </a:r>
            <a:r>
              <a:rPr lang="fr-FR" altLang="fr-FR" sz="3400" b="1" i="1" dirty="0" smtClean="0">
                <a:latin typeface="+mj-lt"/>
              </a:rPr>
              <a:t> a </a:t>
            </a:r>
            <a:r>
              <a:rPr lang="fr-FR" altLang="fr-FR" sz="3400" b="1" i="1" dirty="0" err="1">
                <a:latin typeface="+mj-lt"/>
              </a:rPr>
              <a:t>C</a:t>
            </a:r>
            <a:r>
              <a:rPr lang="fr-FR" altLang="fr-FR" sz="3400" b="1" i="1" dirty="0" err="1" smtClean="0">
                <a:latin typeface="+mj-lt"/>
              </a:rPr>
              <a:t>ommunity</a:t>
            </a:r>
            <a:r>
              <a:rPr lang="fr-FR" altLang="fr-FR" sz="3400" b="1" i="1" dirty="0" smtClean="0">
                <a:latin typeface="+mj-lt"/>
              </a:rPr>
              <a:t> </a:t>
            </a:r>
            <a:r>
              <a:rPr lang="fr-FR" altLang="fr-FR" sz="3400" b="1" i="1" dirty="0" err="1">
                <a:latin typeface="+mj-lt"/>
              </a:rPr>
              <a:t>built</a:t>
            </a:r>
            <a:r>
              <a:rPr lang="fr-FR" altLang="fr-FR" sz="3400" b="1" i="1" dirty="0">
                <a:latin typeface="+mj-lt"/>
              </a:rPr>
              <a:t> on a </a:t>
            </a:r>
            <a:r>
              <a:rPr lang="fr-FR" altLang="fr-FR" sz="3400" b="1" i="1" dirty="0" smtClean="0">
                <a:latin typeface="+mj-lt"/>
              </a:rPr>
              <a:t>Common </a:t>
            </a:r>
            <a:r>
              <a:rPr lang="fr-FR" altLang="fr-FR" sz="3400" b="1" i="1" dirty="0" err="1">
                <a:latin typeface="+mj-lt"/>
              </a:rPr>
              <a:t>language</a:t>
            </a:r>
            <a:r>
              <a:rPr lang="fr-FR" altLang="fr-FR" sz="3400" b="1" i="1" dirty="0">
                <a:latin typeface="+mj-lt"/>
              </a:rPr>
              <a:t> as </a:t>
            </a:r>
            <a:r>
              <a:rPr lang="fr-FR" altLang="fr-FR" sz="3400" b="1" i="1" dirty="0" err="1">
                <a:latin typeface="+mj-lt"/>
              </a:rPr>
              <a:t>well</a:t>
            </a:r>
            <a:r>
              <a:rPr lang="fr-FR" altLang="fr-FR" sz="3400" b="1" i="1" dirty="0">
                <a:latin typeface="+mj-lt"/>
              </a:rPr>
              <a:t> as </a:t>
            </a:r>
            <a:r>
              <a:rPr lang="fr-FR" altLang="fr-FR" sz="3400" b="1" i="1" dirty="0" smtClean="0">
                <a:latin typeface="+mj-lt"/>
              </a:rPr>
              <a:t>a </a:t>
            </a:r>
            <a:r>
              <a:rPr lang="fr-FR" altLang="fr-FR" sz="3400" b="1" i="1" dirty="0">
                <a:latin typeface="+mj-lt"/>
              </a:rPr>
              <a:t>C</a:t>
            </a:r>
            <a:r>
              <a:rPr lang="fr-FR" altLang="fr-FR" sz="3400" b="1" i="1" dirty="0" smtClean="0">
                <a:latin typeface="+mj-lt"/>
              </a:rPr>
              <a:t>ommon </a:t>
            </a:r>
            <a:r>
              <a:rPr lang="fr-FR" altLang="fr-FR" sz="3400" b="1" i="1" dirty="0" err="1">
                <a:latin typeface="+mj-lt"/>
              </a:rPr>
              <a:t>strategy</a:t>
            </a:r>
            <a:endParaRPr lang="fr-FR" sz="3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re 1"/>
          <p:cNvSpPr>
            <a:spLocks noGrp="1"/>
          </p:cNvSpPr>
          <p:nvPr>
            <p:ph type="title"/>
          </p:nvPr>
        </p:nvSpPr>
        <p:spPr>
          <a:xfrm>
            <a:off x="538619" y="286605"/>
            <a:ext cx="7828142" cy="1492092"/>
          </a:xfrm>
        </p:spPr>
        <p:txBody>
          <a:bodyPr>
            <a:normAutofit/>
          </a:bodyPr>
          <a:lstStyle/>
          <a:p>
            <a:pPr algn="ctr"/>
            <a:r>
              <a:rPr lang="fr-FR" altLang="fr-FR" sz="4400" b="1" i="1" dirty="0" smtClean="0">
                <a:ea typeface="ＭＳ Ｐゴシック" charset="-128"/>
              </a:rPr>
              <a:t>A </a:t>
            </a:r>
            <a:r>
              <a:rPr lang="fr-FR" altLang="fr-FR" sz="4400" b="1" i="1" dirty="0">
                <a:ea typeface="ＭＳ Ｐゴシック" charset="-128"/>
              </a:rPr>
              <a:t>unique  </a:t>
            </a:r>
            <a:r>
              <a:rPr lang="fr-FR" altLang="fr-FR" sz="4400" b="1" i="1" dirty="0" err="1">
                <a:ea typeface="ＭＳ Ｐゴシック" charset="-128"/>
              </a:rPr>
              <a:t>experience</a:t>
            </a:r>
            <a:r>
              <a:rPr lang="fr-FR" altLang="fr-FR" sz="4400" b="1" i="1" dirty="0">
                <a:ea typeface="ＭＳ Ｐゴシック" charset="-128"/>
              </a:rPr>
              <a:t> of </a:t>
            </a:r>
            <a:br>
              <a:rPr lang="fr-FR" altLang="fr-FR" sz="4400" b="1" i="1" dirty="0">
                <a:ea typeface="ＭＳ Ｐゴシック" charset="-128"/>
              </a:rPr>
            </a:br>
            <a:r>
              <a:rPr lang="fr-FR" altLang="fr-FR" sz="4400" b="1" i="1" dirty="0">
                <a:ea typeface="ＭＳ Ｐゴシック" charset="-128"/>
              </a:rPr>
              <a:t>culture sharing </a:t>
            </a:r>
            <a:endParaRPr lang="fr-FR" altLang="fr-FR" dirty="0">
              <a:ea typeface="ＭＳ Ｐゴシック" charset="-12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8619" y="1778697"/>
            <a:ext cx="7828142" cy="4090397"/>
          </a:xfrm>
        </p:spPr>
        <p:txBody>
          <a:bodyPr>
            <a:normAutofit/>
          </a:bodyPr>
          <a:lstStyle/>
          <a:p>
            <a:pPr algn="ctr"/>
            <a:r>
              <a:rPr lang="fr-FR" altLang="fr-FR" sz="3000" dirty="0">
                <a:latin typeface="Century Gothic" charset="0"/>
                <a:ea typeface="Century Gothic" charset="0"/>
                <a:cs typeface="Century Gothic" charset="0"/>
              </a:rPr>
              <a:t>The translation of the CC 4.0 Licences in </a:t>
            </a:r>
            <a:r>
              <a:rPr lang="fr-FR" altLang="fr-FR" sz="3000" dirty="0" smtClean="0">
                <a:latin typeface="Century Gothic" charset="0"/>
                <a:ea typeface="Century Gothic" charset="0"/>
                <a:cs typeface="Century Gothic" charset="0"/>
              </a:rPr>
              <a:t>French</a:t>
            </a:r>
          </a:p>
          <a:p>
            <a:pPr algn="ctr"/>
            <a:endParaRPr lang="fr-FR" sz="32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836" y="5183475"/>
            <a:ext cx="2960280" cy="157200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1" y="4888596"/>
            <a:ext cx="2867695" cy="177954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3235" y="2645981"/>
            <a:ext cx="3434570" cy="259202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7805" y="2454099"/>
            <a:ext cx="2781545" cy="208615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35" y="2562121"/>
            <a:ext cx="2743200" cy="154305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6116" y="4407593"/>
            <a:ext cx="3217883" cy="2411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re 1"/>
          <p:cNvSpPr>
            <a:spLocks noGrp="1"/>
          </p:cNvSpPr>
          <p:nvPr>
            <p:ph type="title"/>
          </p:nvPr>
        </p:nvSpPr>
        <p:spPr>
          <a:xfrm>
            <a:off x="457200" y="354013"/>
            <a:ext cx="8229600" cy="1128798"/>
          </a:xfrm>
        </p:spPr>
        <p:txBody>
          <a:bodyPr>
            <a:normAutofit/>
          </a:bodyPr>
          <a:lstStyle/>
          <a:p>
            <a:pPr algn="ctr"/>
            <a:r>
              <a:rPr lang="fr-FR" altLang="fr-FR" b="1" i="1" dirty="0">
                <a:ea typeface="ＭＳ Ｐゴシック" charset="-128"/>
              </a:rPr>
              <a:t>Traduction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3513"/>
            <a:ext cx="8229600" cy="458435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fr-FR" altLang="fr-FR" sz="3000" dirty="0">
                <a:ea typeface="ＭＳ Ｐゴシック" charset="-128"/>
              </a:rPr>
              <a:t>2004-2007 : </a:t>
            </a:r>
            <a:r>
              <a:rPr lang="fr-FR" altLang="fr-FR" sz="3000" dirty="0">
                <a:solidFill>
                  <a:srgbClr val="0000FF"/>
                </a:solidFill>
                <a:ea typeface="ＭＳ Ｐゴシック" charset="-128"/>
              </a:rPr>
              <a:t>licence 2.5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fr-FR" altLang="fr-FR" sz="3000" dirty="0">
              <a:ea typeface="ＭＳ Ｐゴシック" charset="-128"/>
            </a:endParaRPr>
          </a:p>
          <a:p>
            <a:pPr marL="0" indent="0" algn="just">
              <a:lnSpc>
                <a:spcPct val="90000"/>
              </a:lnSpc>
              <a:buFont typeface="Arial" charset="0"/>
              <a:buNone/>
            </a:pPr>
            <a:r>
              <a:rPr lang="fr-FR" altLang="fr-FR" sz="3000" dirty="0">
                <a:ea typeface="ＭＳ Ｐゴシック" charset="-128"/>
              </a:rPr>
              <a:t>2008-2014  : </a:t>
            </a:r>
            <a:r>
              <a:rPr lang="fr-FR" altLang="fr-FR" sz="3000" dirty="0">
                <a:solidFill>
                  <a:srgbClr val="0000FF"/>
                </a:solidFill>
                <a:ea typeface="ＭＳ Ｐゴシック" charset="-128"/>
              </a:rPr>
              <a:t>licence 3.0 via a </a:t>
            </a:r>
            <a:r>
              <a:rPr lang="fr-FR" altLang="fr-FR" sz="3000" dirty="0" smtClean="0">
                <a:solidFill>
                  <a:srgbClr val="0000FF"/>
                </a:solidFill>
                <a:ea typeface="ＭＳ Ｐゴシック" charset="-128"/>
              </a:rPr>
              <a:t>transposition</a:t>
            </a:r>
            <a:r>
              <a:rPr lang="fr-FR" altLang="fr-FR" sz="3000" dirty="0">
                <a:solidFill>
                  <a:srgbClr val="0000FF"/>
                </a:solidFill>
                <a:ea typeface="ＭＳ Ｐゴシック" charset="-128"/>
              </a:rPr>
              <a:t> </a:t>
            </a:r>
            <a:r>
              <a:rPr lang="fr-FR" altLang="fr-FR" sz="3000" dirty="0" err="1" smtClean="0">
                <a:solidFill>
                  <a:srgbClr val="0000FF"/>
                </a:solidFill>
                <a:ea typeface="ＭＳ Ｐゴシック" charset="-128"/>
              </a:rPr>
              <a:t>process</a:t>
            </a:r>
            <a:r>
              <a:rPr lang="fr-FR" altLang="fr-FR" sz="3000" dirty="0" smtClean="0">
                <a:solidFill>
                  <a:srgbClr val="0000FF"/>
                </a:solidFill>
                <a:ea typeface="ＭＳ Ｐゴシック" charset="-128"/>
              </a:rPr>
              <a:t> </a:t>
            </a:r>
            <a:r>
              <a:rPr lang="fr-FR" altLang="fr-FR" sz="3000" dirty="0" smtClean="0">
                <a:ea typeface="ＭＳ Ｐゴシック" charset="-128"/>
              </a:rPr>
              <a:t>in </a:t>
            </a:r>
            <a:r>
              <a:rPr lang="fr-FR" altLang="fr-FR" sz="3000" dirty="0">
                <a:ea typeface="ＭＳ Ｐゴシック" charset="-128"/>
              </a:rPr>
              <a:t>60 </a:t>
            </a:r>
            <a:r>
              <a:rPr lang="fr-FR" altLang="fr-FR" sz="3000" dirty="0" smtClean="0">
                <a:ea typeface="ＭＳ Ｐゴシック" charset="-128"/>
              </a:rPr>
              <a:t>			countries</a:t>
            </a:r>
            <a:endParaRPr lang="fr-FR" altLang="fr-FR" sz="3000" dirty="0"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fr-FR" altLang="fr-FR" sz="3000" dirty="0"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fr-FR" altLang="fr-FR" sz="3000" dirty="0">
                <a:ea typeface="ＭＳ Ｐゴシック" charset="-128"/>
              </a:rPr>
              <a:t>2014-1016 : </a:t>
            </a:r>
            <a:r>
              <a:rPr lang="fr-FR" altLang="fr-FR" sz="3000" dirty="0" smtClean="0">
                <a:ea typeface="ＭＳ Ｐゴシック" charset="-128"/>
              </a:rPr>
              <a:t> </a:t>
            </a:r>
            <a:r>
              <a:rPr lang="fr-FR" altLang="fr-FR" sz="3000" dirty="0">
                <a:solidFill>
                  <a:srgbClr val="0000FF"/>
                </a:solidFill>
                <a:ea typeface="ＭＳ Ｐゴシック" charset="-128"/>
              </a:rPr>
              <a:t>licence 4.0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fr-FR" altLang="fr-FR" sz="3000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fr-FR" altLang="fr-FR" sz="3000" dirty="0">
                <a:ea typeface="ＭＳ Ｐゴシック" charset="-128"/>
              </a:rPr>
              <a:t>2015: i-</a:t>
            </a:r>
            <a:r>
              <a:rPr lang="fr-FR" altLang="fr-FR" sz="3000" dirty="0" err="1">
                <a:ea typeface="ＭＳ Ｐゴシック" charset="-128"/>
              </a:rPr>
              <a:t>Summit</a:t>
            </a:r>
            <a:r>
              <a:rPr lang="fr-FR" altLang="fr-FR" sz="3000" dirty="0">
                <a:ea typeface="ＭＳ Ｐゴシック" charset="-128"/>
              </a:rPr>
              <a:t> : </a:t>
            </a:r>
            <a:r>
              <a:rPr lang="fr-FR" altLang="fr-FR" sz="3000" dirty="0" smtClean="0">
                <a:ea typeface="ＭＳ Ｐゴシック" charset="-128"/>
              </a:rPr>
              <a:t>in </a:t>
            </a:r>
            <a:r>
              <a:rPr lang="fr-FR" altLang="fr-FR" sz="3000" dirty="0" err="1" smtClean="0">
                <a:ea typeface="ＭＳ Ｐゴシック" charset="-128"/>
              </a:rPr>
              <a:t>spanish</a:t>
            </a:r>
            <a:r>
              <a:rPr lang="fr-FR" altLang="fr-FR" sz="3000" dirty="0" smtClean="0">
                <a:ea typeface="ＭＳ Ｐゴシック" charset="-128"/>
              </a:rPr>
              <a:t>, </a:t>
            </a:r>
            <a:r>
              <a:rPr lang="fr-FR" altLang="fr-FR" sz="3000" dirty="0" err="1" smtClean="0">
                <a:ea typeface="ＭＳ Ｐゴシック" charset="-128"/>
              </a:rPr>
              <a:t>chinese</a:t>
            </a:r>
            <a:r>
              <a:rPr lang="fr-FR" altLang="fr-FR" sz="3000" dirty="0" smtClean="0">
                <a:ea typeface="ＭＳ Ｐゴシック" charset="-128"/>
              </a:rPr>
              <a:t>, </a:t>
            </a:r>
            <a:r>
              <a:rPr lang="fr-FR" altLang="fr-FR" sz="3000" dirty="0" err="1" smtClean="0">
                <a:ea typeface="ＭＳ Ｐゴシック" charset="-128"/>
              </a:rPr>
              <a:t>arabic</a:t>
            </a:r>
            <a:r>
              <a:rPr lang="fr-FR" altLang="fr-FR" sz="3000" dirty="0" smtClean="0">
                <a:ea typeface="ＭＳ Ｐゴシック" charset="-128"/>
              </a:rPr>
              <a:t> etc. </a:t>
            </a:r>
            <a:endParaRPr lang="fr-FR" altLang="fr-FR" sz="3000" dirty="0"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fr-FR" altLang="fr-FR" sz="1700" dirty="0"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fr-FR" altLang="fr-FR" sz="3000" dirty="0">
                <a:ea typeface="ＭＳ Ｐゴシック" charset="-128"/>
              </a:rPr>
              <a:t>2017 </a:t>
            </a:r>
            <a:r>
              <a:rPr lang="fr-FR" altLang="fr-FR" sz="3000" dirty="0">
                <a:solidFill>
                  <a:srgbClr val="0000FF"/>
                </a:solidFill>
                <a:ea typeface="ＭＳ Ｐゴシック" charset="-128"/>
              </a:rPr>
              <a:t>: CC 4.0 licences in French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fr-FR" altLang="fr-FR" sz="3000" dirty="0">
              <a:ea typeface="ＭＳ Ｐゴシック" charset="-128"/>
            </a:endParaRP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fr-FR" altLang="fr-FR" sz="3000" dirty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5113" y="-111125"/>
            <a:ext cx="8229600" cy="4525963"/>
          </a:xfrm>
        </p:spPr>
        <p:txBody>
          <a:bodyPr/>
          <a:lstStyle/>
          <a:p>
            <a:pPr>
              <a:defRPr/>
            </a:pPr>
            <a:endParaRPr lang="fr-FR" dirty="0" smtClean="0"/>
          </a:p>
          <a:p>
            <a:pPr marL="0" indent="0">
              <a:buFont typeface="Arial" charset="0"/>
              <a:buNone/>
              <a:defRPr/>
            </a:pPr>
            <a:endParaRPr lang="fr-FR" dirty="0"/>
          </a:p>
        </p:txBody>
      </p:sp>
      <p:pic>
        <p:nvPicPr>
          <p:cNvPr id="32770" name="Image 3" descr="Capture d’écran 2018-04-12 à 00.14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5400" b="1" i="1" dirty="0"/>
              <a:t>4 discussion points</a:t>
            </a:r>
            <a:endParaRPr lang="fr-FR" sz="5400" dirty="0"/>
          </a:p>
        </p:txBody>
      </p:sp>
      <p:sp>
        <p:nvSpPr>
          <p:cNvPr id="15362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Courier New" charset="0"/>
              <a:buChar char="o"/>
              <a:defRPr/>
            </a:pPr>
            <a:r>
              <a:rPr lang="fr-FR" sz="5400" dirty="0" err="1" smtClean="0">
                <a:latin typeface="Avenir Next" charset="0"/>
                <a:ea typeface="Avenir Next" charset="0"/>
                <a:cs typeface="Avenir Next" charset="0"/>
              </a:rPr>
              <a:t>What</a:t>
            </a:r>
            <a:r>
              <a:rPr lang="fr-FR" sz="5400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z="5400" dirty="0" err="1">
                <a:latin typeface="Avenir Next" charset="0"/>
                <a:ea typeface="Avenir Next" charset="0"/>
                <a:cs typeface="Avenir Next" charset="0"/>
              </a:rPr>
              <a:t>is</a:t>
            </a:r>
            <a:r>
              <a:rPr lang="fr-FR" sz="5400" dirty="0">
                <a:latin typeface="Avenir Next" charset="0"/>
                <a:ea typeface="Avenir Next" charset="0"/>
                <a:cs typeface="Avenir Next" charset="0"/>
              </a:rPr>
              <a:t> a </a:t>
            </a:r>
            <a:r>
              <a:rPr lang="fr-FR" sz="5400" dirty="0" smtClean="0">
                <a:latin typeface="Avenir Next" charset="0"/>
                <a:ea typeface="Avenir Next" charset="0"/>
                <a:cs typeface="Avenir Next" charset="0"/>
              </a:rPr>
              <a:t>Commons?</a:t>
            </a:r>
            <a:endParaRPr lang="fr-FR" sz="5400" dirty="0">
              <a:latin typeface="Avenir Next" charset="0"/>
              <a:ea typeface="Avenir Next" charset="0"/>
              <a:cs typeface="Avenir Next" charset="0"/>
            </a:endParaRPr>
          </a:p>
          <a:p>
            <a:pPr eaLnBrk="1" hangingPunct="1">
              <a:buFont typeface="Courier New" charset="0"/>
              <a:buChar char="o"/>
              <a:defRPr/>
            </a:pPr>
            <a:r>
              <a:rPr lang="fr-FR" sz="5400" dirty="0" err="1">
                <a:latin typeface="Avenir Next" charset="0"/>
                <a:ea typeface="Avenir Next" charset="0"/>
                <a:cs typeface="Avenir Next" charset="0"/>
              </a:rPr>
              <a:t>What</a:t>
            </a:r>
            <a:r>
              <a:rPr lang="fr-FR" sz="5400" dirty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z="5400" dirty="0" err="1" smtClean="0">
                <a:latin typeface="Avenir Next" charset="0"/>
                <a:ea typeface="Avenir Next" charset="0"/>
                <a:cs typeface="Avenir Next" charset="0"/>
              </a:rPr>
              <a:t>tools</a:t>
            </a:r>
            <a:r>
              <a:rPr lang="fr-FR" sz="5400" dirty="0"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fr-FR" sz="5400" dirty="0" smtClean="0">
              <a:latin typeface="Avenir Next" charset="0"/>
              <a:ea typeface="Avenir Next" charset="0"/>
              <a:cs typeface="Avenir Next" charset="0"/>
            </a:endParaRPr>
          </a:p>
          <a:p>
            <a:pPr eaLnBrk="1" hangingPunct="1">
              <a:buFont typeface="Courier New" charset="0"/>
              <a:buChar char="o"/>
              <a:defRPr/>
            </a:pPr>
            <a:r>
              <a:rPr lang="fr-FR" sz="5400" dirty="0" err="1" smtClean="0">
                <a:latin typeface="Avenir Next" charset="0"/>
                <a:ea typeface="Avenir Next" charset="0"/>
                <a:cs typeface="Avenir Next" charset="0"/>
              </a:rPr>
              <a:t>What</a:t>
            </a:r>
            <a:r>
              <a:rPr lang="fr-FR" sz="5400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z="5400" dirty="0" err="1">
                <a:latin typeface="Avenir Next" charset="0"/>
                <a:ea typeface="Avenir Next" charset="0"/>
                <a:cs typeface="Avenir Next" charset="0"/>
              </a:rPr>
              <a:t>is</a:t>
            </a:r>
            <a:r>
              <a:rPr lang="fr-FR" sz="5400" dirty="0">
                <a:latin typeface="Avenir Next" charset="0"/>
                <a:ea typeface="Avenir Next" charset="0"/>
                <a:cs typeface="Avenir Next" charset="0"/>
              </a:rPr>
              <a:t> a translation</a:t>
            </a:r>
            <a:r>
              <a:rPr lang="fr-FR" sz="5400" dirty="0" smtClean="0">
                <a:latin typeface="Avenir Next" charset="0"/>
                <a:ea typeface="Avenir Next" charset="0"/>
                <a:cs typeface="Avenir Next" charset="0"/>
              </a:rPr>
              <a:t>?</a:t>
            </a:r>
          </a:p>
          <a:p>
            <a:pPr eaLnBrk="1" hangingPunct="1">
              <a:buFont typeface="Courier New" charset="0"/>
              <a:buChar char="o"/>
              <a:defRPr/>
            </a:pPr>
            <a:r>
              <a:rPr lang="fr-FR" sz="5400" dirty="0" err="1" smtClean="0">
                <a:latin typeface="Avenir Next" charset="0"/>
                <a:ea typeface="Avenir Next" charset="0"/>
                <a:cs typeface="Avenir Next" charset="0"/>
              </a:rPr>
              <a:t>What</a:t>
            </a:r>
            <a:r>
              <a:rPr lang="fr-FR" sz="5400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z="5400" dirty="0">
                <a:latin typeface="Avenir Next" charset="0"/>
                <a:ea typeface="Avenir Next" charset="0"/>
                <a:cs typeface="Avenir Next" charset="0"/>
              </a:rPr>
              <a:t>Perspectives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85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fr-FR" sz="5300" b="1" i="1" dirty="0" err="1">
                <a:ea typeface="ＭＳ Ｐゴシック" charset="-128"/>
              </a:rPr>
              <a:t>What</a:t>
            </a:r>
            <a:r>
              <a:rPr lang="fr-FR" altLang="fr-FR" sz="5300" b="1" i="1" dirty="0">
                <a:ea typeface="ＭＳ Ｐゴシック" charset="-128"/>
              </a:rPr>
              <a:t> </a:t>
            </a:r>
            <a:r>
              <a:rPr lang="fr-FR" altLang="fr-FR" sz="5300" b="1" i="1" dirty="0" err="1">
                <a:ea typeface="ＭＳ Ｐゴシック" charset="-128"/>
              </a:rPr>
              <a:t>is</a:t>
            </a:r>
            <a:r>
              <a:rPr lang="fr-FR" altLang="fr-FR" sz="5300" b="1" i="1" dirty="0">
                <a:ea typeface="ＭＳ Ｐゴシック" charset="-128"/>
              </a:rPr>
              <a:t> a Commons</a:t>
            </a:r>
            <a:r>
              <a:rPr lang="fr-FR" altLang="fr-FR" sz="5300" b="1" i="1" dirty="0" smtClean="0">
                <a:ea typeface="ＭＳ Ｐゴシック" charset="-128"/>
              </a:rPr>
              <a:t>?</a:t>
            </a:r>
            <a:endParaRPr lang="fr-FR" altLang="fr-FR" sz="4800" dirty="0">
              <a:ea typeface="ＭＳ Ｐゴシック" charset="-128"/>
            </a:endParaRPr>
          </a:p>
        </p:txBody>
      </p:sp>
      <p:sp>
        <p:nvSpPr>
          <p:cNvPr id="16386" name="Espace réservé du contenu 2"/>
          <p:cNvSpPr>
            <a:spLocks noGrp="1"/>
          </p:cNvSpPr>
          <p:nvPr>
            <p:ph idx="1"/>
          </p:nvPr>
        </p:nvSpPr>
        <p:spPr>
          <a:xfrm>
            <a:off x="902042" y="1804086"/>
            <a:ext cx="7784757" cy="444843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fr-FR" altLang="fr-FR" dirty="0">
              <a:ea typeface="ＭＳ Ｐゴシック" charset="-128"/>
            </a:endParaRPr>
          </a:p>
          <a:p>
            <a:pPr marL="0" indent="0" eaLnBrk="1" hangingPunct="1">
              <a:buFont typeface="Arial" charset="0"/>
              <a:buNone/>
            </a:pPr>
            <a:endParaRPr lang="fr-FR" altLang="fr-FR" dirty="0">
              <a:ea typeface="ＭＳ Ｐゴシック" charset="-128"/>
            </a:endParaRPr>
          </a:p>
          <a:p>
            <a:pPr marL="457200" indent="-457200" eaLnBrk="1" hangingPunct="1">
              <a:buFont typeface="+mj-lt"/>
              <a:buAutoNum type="arabicPeriod"/>
            </a:pPr>
            <a:r>
              <a:rPr lang="fr-FR" altLang="fr-FR" sz="4000" dirty="0" err="1" smtClean="0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Shared</a:t>
            </a:r>
            <a:r>
              <a:rPr lang="fr-FR" altLang="fr-FR" sz="4000" dirty="0" smtClean="0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altLang="fr-FR" sz="4000" dirty="0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Objectives</a:t>
            </a:r>
            <a:r>
              <a:rPr lang="fr-FR" altLang="fr-FR" sz="4000" dirty="0">
                <a:latin typeface="Avenir Next" charset="0"/>
                <a:ea typeface="Avenir Next" charset="0"/>
                <a:cs typeface="Avenir Next" charset="0"/>
              </a:rPr>
              <a:t>, </a:t>
            </a:r>
            <a:r>
              <a:rPr lang="fr-FR" altLang="fr-FR" sz="4000" dirty="0" err="1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shared</a:t>
            </a:r>
            <a:r>
              <a:rPr lang="fr-FR" altLang="fr-FR" sz="4000" dirty="0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altLang="fr-FR" sz="4000" dirty="0" err="1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resources</a:t>
            </a:r>
            <a:r>
              <a:rPr lang="fr-FR" altLang="fr-FR" sz="4000" dirty="0">
                <a:latin typeface="Avenir Next" charset="0"/>
                <a:ea typeface="Avenir Next" charset="0"/>
                <a:cs typeface="Avenir Next" charset="0"/>
              </a:rPr>
              <a:t>, </a:t>
            </a:r>
            <a:r>
              <a:rPr lang="fr-FR" altLang="fr-FR" sz="4000" dirty="0" err="1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rules</a:t>
            </a:r>
            <a:r>
              <a:rPr lang="fr-FR" altLang="fr-FR" sz="4000" dirty="0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 of </a:t>
            </a:r>
            <a:r>
              <a:rPr lang="fr-FR" altLang="fr-FR" sz="4000" dirty="0" err="1" smtClean="0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commoning</a:t>
            </a:r>
            <a:endParaRPr lang="fr-FR" altLang="fr-FR" sz="4000" dirty="0" smtClean="0">
              <a:solidFill>
                <a:srgbClr val="FF0000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pPr marL="457200" indent="-457200" eaLnBrk="1" hangingPunct="1">
              <a:buFont typeface="+mj-lt"/>
              <a:buAutoNum type="arabicPeriod"/>
            </a:pPr>
            <a:r>
              <a:rPr lang="fr-FR" altLang="fr-FR" sz="4000" dirty="0" err="1" smtClean="0">
                <a:latin typeface="Avenir Next" charset="0"/>
                <a:ea typeface="Avenir Next" charset="0"/>
                <a:cs typeface="Avenir Next" charset="0"/>
              </a:rPr>
              <a:t>We</a:t>
            </a:r>
            <a:r>
              <a:rPr lang="fr-FR" altLang="fr-FR" sz="4000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altLang="fr-FR" sz="4000" dirty="0" err="1">
                <a:latin typeface="Avenir Next" charset="0"/>
                <a:ea typeface="Avenir Next" charset="0"/>
                <a:cs typeface="Avenir Next" charset="0"/>
              </a:rPr>
              <a:t>were</a:t>
            </a:r>
            <a:r>
              <a:rPr lang="fr-FR" altLang="fr-FR" sz="4000" dirty="0">
                <a:latin typeface="Avenir Next" charset="0"/>
                <a:ea typeface="Avenir Next" charset="0"/>
                <a:cs typeface="Avenir Next" charset="0"/>
              </a:rPr>
              <a:t>/</a:t>
            </a:r>
            <a:r>
              <a:rPr lang="fr-FR" altLang="fr-FR" sz="4000" dirty="0" err="1">
                <a:latin typeface="Avenir Next" charset="0"/>
                <a:ea typeface="Avenir Next" charset="0"/>
                <a:cs typeface="Avenir Next" charset="0"/>
              </a:rPr>
              <a:t>had</a:t>
            </a:r>
            <a:r>
              <a:rPr lang="fr-FR" altLang="fr-FR" sz="4000" dirty="0">
                <a:latin typeface="Avenir Next" charset="0"/>
                <a:ea typeface="Avenir Next" charset="0"/>
                <a:cs typeface="Avenir Next" charset="0"/>
              </a:rPr>
              <a:t> a </a:t>
            </a:r>
            <a:r>
              <a:rPr lang="fr-FR" altLang="fr-FR" sz="4000" dirty="0" err="1">
                <a:latin typeface="Avenir Next" charset="0"/>
                <a:ea typeface="Avenir Next" charset="0"/>
                <a:cs typeface="Avenir Next" charset="0"/>
              </a:rPr>
              <a:t>common</a:t>
            </a:r>
            <a:r>
              <a:rPr lang="fr-FR" altLang="fr-FR" sz="4000" dirty="0">
                <a:latin typeface="Avenir Next" charset="0"/>
                <a:ea typeface="Avenir Next" charset="0"/>
                <a:cs typeface="Avenir Next" charset="0"/>
              </a:rPr>
              <a:t> langage  </a:t>
            </a:r>
            <a:r>
              <a:rPr lang="fr-FR" altLang="fr-FR" sz="4000" dirty="0">
                <a:solidFill>
                  <a:srgbClr val="FF0000"/>
                </a:solidFill>
                <a:latin typeface="Avenir Next" charset="0"/>
                <a:ea typeface="Avenir Next" charset="0"/>
                <a:cs typeface="Avenir Next" charset="0"/>
              </a:rPr>
              <a:t>in</a:t>
            </a:r>
            <a:r>
              <a:rPr lang="fr-FR" altLang="fr-FR" sz="4000" dirty="0">
                <a:latin typeface="Avenir Next" charset="0"/>
                <a:ea typeface="Avenir Next" charset="0"/>
                <a:cs typeface="Avenir Next" charset="0"/>
              </a:rPr>
              <a:t> a Commons </a:t>
            </a:r>
          </a:p>
          <a:p>
            <a:pPr marL="0" indent="0" eaLnBrk="1" hangingPunct="1"/>
            <a:endParaRPr lang="fr-FR" altLang="fr-FR" dirty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" y="109538"/>
            <a:ext cx="3793523" cy="6748462"/>
          </a:xfrm>
        </p:spPr>
        <p:txBody>
          <a:bodyPr/>
          <a:lstStyle/>
          <a:p>
            <a:pPr eaLnBrk="1" hangingPunct="1"/>
            <a:endParaRPr lang="fr-FR" altLang="fr-FR" dirty="0">
              <a:latin typeface="Tahoma" charset="0"/>
              <a:ea typeface="ＭＳ Ｐゴシック" charset="-128"/>
            </a:endParaRPr>
          </a:p>
          <a:p>
            <a:pPr algn="ctr" eaLnBrk="1" hangingPunct="1">
              <a:buFont typeface="Arial" charset="0"/>
              <a:buNone/>
            </a:pPr>
            <a:r>
              <a:rPr lang="fr-FR" altLang="fr-FR" sz="2400" dirty="0">
                <a:latin typeface="Tahoma" charset="0"/>
                <a:ea typeface="ＭＳ Ｐゴシック" charset="-128"/>
              </a:rPr>
              <a:t>CERN, Genève </a:t>
            </a:r>
          </a:p>
          <a:p>
            <a:pPr algn="ctr" eaLnBrk="1" hangingPunct="1">
              <a:buFont typeface="Arial" charset="0"/>
              <a:buNone/>
            </a:pPr>
            <a:r>
              <a:rPr lang="fr-FR" altLang="fr-FR" sz="2400" i="1" dirty="0">
                <a:latin typeface="Tahoma" charset="0"/>
                <a:ea typeface="ＭＳ Ｐゴシック" charset="-128"/>
              </a:rPr>
              <a:t>Hadron </a:t>
            </a:r>
            <a:r>
              <a:rPr lang="fr-FR" altLang="fr-FR" sz="2400" i="1" dirty="0" err="1">
                <a:latin typeface="Tahoma" charset="0"/>
                <a:ea typeface="ＭＳ Ｐゴシック" charset="-128"/>
              </a:rPr>
              <a:t>Collider</a:t>
            </a:r>
            <a:endParaRPr lang="fr-FR" altLang="fr-FR" sz="2400" i="1" dirty="0">
              <a:latin typeface="Tahoma" charset="0"/>
              <a:ea typeface="ＭＳ Ｐゴシック" charset="-128"/>
            </a:endParaRPr>
          </a:p>
          <a:p>
            <a:pPr eaLnBrk="1" hangingPunct="1">
              <a:buFont typeface="Arial" charset="0"/>
              <a:buNone/>
            </a:pPr>
            <a:endParaRPr lang="fr-FR" altLang="fr-FR" dirty="0">
              <a:latin typeface="Tahoma" charset="0"/>
              <a:ea typeface="ＭＳ Ｐゴシック" charset="-128"/>
            </a:endParaRPr>
          </a:p>
          <a:p>
            <a:pPr algn="ctr" eaLnBrk="1" hangingPunct="1">
              <a:buFont typeface="Arial" charset="0"/>
              <a:buNone/>
            </a:pPr>
            <a:r>
              <a:rPr lang="fr-FR" altLang="fr-FR" sz="4800" b="1" i="1" dirty="0">
                <a:latin typeface="Century Gothic" charset="0"/>
                <a:ea typeface="Century Gothic" charset="0"/>
                <a:cs typeface="Century Gothic" charset="0"/>
              </a:rPr>
              <a:t>The </a:t>
            </a:r>
            <a:r>
              <a:rPr lang="fr-FR" altLang="fr-FR" sz="4800" b="1" i="1" dirty="0" err="1">
                <a:latin typeface="Century Gothic" charset="0"/>
                <a:ea typeface="Century Gothic" charset="0"/>
                <a:cs typeface="Century Gothic" charset="0"/>
              </a:rPr>
              <a:t>most</a:t>
            </a:r>
            <a:r>
              <a:rPr lang="fr-FR" altLang="fr-FR" sz="4800" b="1" i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4800" b="1" i="1" dirty="0" smtClean="0">
                <a:latin typeface="Century Gothic" charset="0"/>
                <a:ea typeface="Century Gothic" charset="0"/>
                <a:cs typeface="Century Gothic" charset="0"/>
              </a:rPr>
              <a:t>important </a:t>
            </a:r>
            <a:r>
              <a:rPr lang="fr-FR" altLang="fr-FR" sz="4800" b="1" i="1" dirty="0" err="1" smtClean="0">
                <a:latin typeface="Century Gothic" charset="0"/>
                <a:ea typeface="Century Gothic" charset="0"/>
                <a:cs typeface="Century Gothic" charset="0"/>
              </a:rPr>
              <a:t>shared</a:t>
            </a:r>
            <a:r>
              <a:rPr lang="fr-FR" altLang="fr-FR" sz="4800" b="1" i="1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endParaRPr lang="fr-FR" altLang="fr-FR" sz="4800" b="1" i="1" dirty="0">
              <a:latin typeface="Century Gothic" charset="0"/>
              <a:ea typeface="Century Gothic" charset="0"/>
              <a:cs typeface="Century Gothic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fr-FR" altLang="fr-FR" sz="4800" b="1" i="1" dirty="0" err="1">
                <a:latin typeface="Century Gothic" charset="0"/>
                <a:ea typeface="Century Gothic" charset="0"/>
                <a:cs typeface="Century Gothic" charset="0"/>
              </a:rPr>
              <a:t>scientific</a:t>
            </a:r>
            <a:r>
              <a:rPr lang="fr-FR" altLang="fr-FR" sz="4800" b="1" i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fr-FR" altLang="fr-FR" sz="4800" b="1" i="1" dirty="0" err="1">
                <a:latin typeface="Century Gothic" charset="0"/>
                <a:ea typeface="Century Gothic" charset="0"/>
                <a:cs typeface="Century Gothic" charset="0"/>
              </a:rPr>
              <a:t>commons</a:t>
            </a:r>
            <a:endParaRPr lang="fr-FR" altLang="fr-FR" sz="4800" b="1" i="1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buFont typeface="Arial" charset="0"/>
              <a:buNone/>
            </a:pPr>
            <a:endParaRPr lang="fr-FR" altLang="fr-FR" dirty="0">
              <a:latin typeface="Tahoma" charset="0"/>
              <a:ea typeface="ＭＳ Ｐゴシック" charset="-128"/>
            </a:endParaRPr>
          </a:p>
          <a:p>
            <a:pPr eaLnBrk="1" hangingPunct="1">
              <a:buFont typeface="Arial" charset="0"/>
              <a:buNone/>
            </a:pPr>
            <a:endParaRPr lang="fr-FR" altLang="fr-FR" dirty="0">
              <a:latin typeface="Tahoma" charset="0"/>
              <a:ea typeface="ＭＳ Ｐゴシック" charset="-128"/>
            </a:endParaRPr>
          </a:p>
          <a:p>
            <a:pPr eaLnBrk="1" hangingPunct="1">
              <a:buFont typeface="Arial" charset="0"/>
              <a:buNone/>
            </a:pPr>
            <a:endParaRPr lang="fr-FR" altLang="fr-FR" dirty="0">
              <a:latin typeface="Tahoma" charset="0"/>
              <a:ea typeface="ＭＳ Ｐゴシック" charset="-128"/>
            </a:endParaRPr>
          </a:p>
        </p:txBody>
      </p:sp>
      <p:pic>
        <p:nvPicPr>
          <p:cNvPr id="17410" name="Picture 4" descr="http://www.atlas.ch/photos/atlas_photos/selected-photos/collaboration/general/0806010_01-A4-at-144-dp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523" y="109538"/>
            <a:ext cx="5235037" cy="622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re 1"/>
          <p:cNvSpPr>
            <a:spLocks noGrp="1"/>
          </p:cNvSpPr>
          <p:nvPr>
            <p:ph type="title"/>
          </p:nvPr>
        </p:nvSpPr>
        <p:spPr>
          <a:xfrm>
            <a:off x="264124" y="296561"/>
            <a:ext cx="8660199" cy="14137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fr-FR" sz="4000" b="1" i="1" dirty="0" smtClean="0">
                <a:ea typeface="ＭＳ Ｐゴシック" charset="-128"/>
              </a:rPr>
              <a:t>«</a:t>
            </a:r>
            <a:r>
              <a:rPr lang="fr-FR" altLang="fr-FR" sz="4000" b="1" i="1" dirty="0">
                <a:ea typeface="ＭＳ Ｐゴシック" charset="-128"/>
              </a:rPr>
              <a:t> An Open </a:t>
            </a:r>
            <a:r>
              <a:rPr lang="fr-FR" altLang="fr-FR" sz="4000" b="1" i="1" dirty="0" err="1">
                <a:ea typeface="ＭＳ Ｐゴシック" charset="-128"/>
              </a:rPr>
              <a:t>francophonic</a:t>
            </a:r>
            <a:r>
              <a:rPr lang="fr-FR" altLang="fr-FR" sz="4000" b="1" i="1" dirty="0">
                <a:ea typeface="ＭＳ Ｐゴシック" charset="-128"/>
              </a:rPr>
              <a:t> </a:t>
            </a:r>
            <a:r>
              <a:rPr lang="fr-FR" altLang="fr-FR" sz="4000" b="1" i="1" dirty="0" err="1">
                <a:ea typeface="ＭＳ Ｐゴシック" charset="-128"/>
              </a:rPr>
              <a:t>community</a:t>
            </a:r>
            <a:r>
              <a:rPr lang="fr-FR" altLang="fr-FR" sz="4000" b="1" i="1" dirty="0">
                <a:ea typeface="ＭＳ Ｐゴシック" charset="-128"/>
              </a:rPr>
              <a:t> has been </a:t>
            </a:r>
            <a:r>
              <a:rPr lang="fr-FR" altLang="fr-FR" sz="4000" b="1" i="1" dirty="0" err="1">
                <a:ea typeface="ＭＳ Ｐゴシック" charset="-128"/>
              </a:rPr>
              <a:t>created</a:t>
            </a:r>
            <a:r>
              <a:rPr lang="fr-FR" altLang="fr-FR" sz="4000" b="1" i="1" dirty="0">
                <a:ea typeface="ＭＳ Ｐゴシック" charset="-128"/>
              </a:rPr>
              <a:t> </a:t>
            </a:r>
            <a:r>
              <a:rPr lang="fr-FR" altLang="fr-FR" sz="4000" b="1" i="1" dirty="0" err="1">
                <a:ea typeface="ＭＳ Ｐゴシック" charset="-128"/>
              </a:rPr>
              <a:t>around</a:t>
            </a:r>
            <a:r>
              <a:rPr lang="fr-FR" altLang="fr-FR" sz="4000" b="1" i="1" dirty="0">
                <a:ea typeface="ＭＳ Ｐゴシック" charset="-128"/>
              </a:rPr>
              <a:t> the </a:t>
            </a:r>
            <a:r>
              <a:rPr lang="fr-FR" altLang="fr-FR" sz="4000" b="1" i="1" dirty="0" err="1">
                <a:ea typeface="ＭＳ Ｐゴシック" charset="-128"/>
              </a:rPr>
              <a:t>same</a:t>
            </a:r>
            <a:r>
              <a:rPr lang="fr-FR" altLang="fr-FR" sz="4000" b="1" i="1" dirty="0">
                <a:ea typeface="ＭＳ Ｐゴシック" charset="-128"/>
              </a:rPr>
              <a:t> </a:t>
            </a:r>
            <a:r>
              <a:rPr lang="fr-FR" altLang="fr-FR" sz="4000" b="1" i="1" dirty="0" err="1">
                <a:ea typeface="ＭＳ Ｐゴシック" charset="-128"/>
              </a:rPr>
              <a:t>language</a:t>
            </a:r>
            <a:r>
              <a:rPr lang="fr-FR" altLang="fr-FR" sz="4000" b="1" i="1" dirty="0">
                <a:ea typeface="ＭＳ Ｐゴシック" charset="-128"/>
              </a:rPr>
              <a:t> »</a:t>
            </a:r>
          </a:p>
        </p:txBody>
      </p:sp>
      <p:pic>
        <p:nvPicPr>
          <p:cNvPr id="19458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249" y="2315391"/>
            <a:ext cx="4730751" cy="3933984"/>
          </a:xfrm>
        </p:spPr>
      </p:pic>
      <p:pic>
        <p:nvPicPr>
          <p:cNvPr id="19459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5391"/>
            <a:ext cx="4413250" cy="393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trospection">
  <a:themeElements>
    <a:clrScheme name="Rétrospectio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o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o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93</TotalTime>
  <Words>796</Words>
  <Application>Microsoft Macintosh PowerPoint</Application>
  <PresentationFormat>Présentation à l'écran (4:3)</PresentationFormat>
  <Paragraphs>142</Paragraphs>
  <Slides>27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Calibri</vt:lpstr>
      <vt:lpstr>ＭＳ Ｐゴシック</vt:lpstr>
      <vt:lpstr>Arial</vt:lpstr>
      <vt:lpstr>Avenir Next</vt:lpstr>
      <vt:lpstr>American Typewriter</vt:lpstr>
      <vt:lpstr>Tahoma</vt:lpstr>
      <vt:lpstr>Symbol</vt:lpstr>
      <vt:lpstr>Rétrospection</vt:lpstr>
      <vt:lpstr>« Effective tools of communication and collaboration within the CC Francophonic Community » CC Global Summit 2018 </vt:lpstr>
      <vt:lpstr>The French language is spoken in 40 different Countries </vt:lpstr>
      <vt:lpstr>A unique  experience of  culture sharing </vt:lpstr>
      <vt:lpstr>Traduction </vt:lpstr>
      <vt:lpstr>Présentation PowerPoint</vt:lpstr>
      <vt:lpstr>4 discussion points</vt:lpstr>
      <vt:lpstr>What is a Commons?</vt:lpstr>
      <vt:lpstr>Présentation PowerPoint</vt:lpstr>
      <vt:lpstr>« An Open francophonic community has been created around the same language »</vt:lpstr>
      <vt:lpstr>What tools? </vt:lpstr>
      <vt:lpstr>Présentation PowerPoint</vt:lpstr>
      <vt:lpstr>Présentation PowerPoint</vt:lpstr>
      <vt:lpstr> What is a translation?</vt:lpstr>
      <vt:lpstr>Présentation PowerPoint</vt:lpstr>
      <vt:lpstr>Intense Collective work</vt:lpstr>
      <vt:lpstr>Ouagadougou  Semaine CC francophonie</vt:lpstr>
      <vt:lpstr>Consensus</vt:lpstr>
      <vt:lpstr>Failure of Consensus </vt:lpstr>
      <vt:lpstr>Strategy </vt:lpstr>
      <vt:lpstr>Présentation PowerPoint</vt:lpstr>
      <vt:lpstr>With all  the current and futur CC Chapters</vt:lpstr>
      <vt:lpstr>Spirit of the book</vt:lpstr>
      <vt:lpstr>What Perspectives?</vt:lpstr>
      <vt:lpstr>Post it</vt:lpstr>
      <vt:lpstr>Présentation PowerPoint</vt:lpstr>
      <vt:lpstr> E. Ostrom, Nobel Prize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 Effective tools of communication and collaboration within the CC Francophonic Community » CC Global Summit 2018 </dc:title>
  <dc:creator>Utilisateur de Microsoft Office</dc:creator>
  <cp:lastModifiedBy>Utilisateur de Microsoft Office</cp:lastModifiedBy>
  <cp:revision>22</cp:revision>
  <dcterms:created xsi:type="dcterms:W3CDTF">2018-04-12T09:55:20Z</dcterms:created>
  <dcterms:modified xsi:type="dcterms:W3CDTF">2018-04-12T11:28:37Z</dcterms:modified>
</cp:coreProperties>
</file>