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y="5143500" cx="9144000"/>
  <p:notesSz cx="6858000" cy="9144000"/>
  <p:embeddedFontLst>
    <p:embeddedFont>
      <p:font typeface="Montserrat SemiBold"/>
      <p:regular r:id="rId27"/>
      <p:bold r:id="rId28"/>
      <p:italic r:id="rId29"/>
      <p:boldItalic r:id="rId30"/>
    </p:embeddedFont>
    <p:embeddedFont>
      <p:font typeface="Montserrat"/>
      <p:regular r:id="rId31"/>
      <p:bold r:id="rId32"/>
      <p:italic r:id="rId33"/>
      <p:boldItalic r:id="rId3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font" Target="fonts/MontserratSemiBold-bold.fntdata"/><Relationship Id="rId27" Type="http://schemas.openxmlformats.org/officeDocument/2006/relationships/font" Target="fonts/MontserratSemiBold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MontserratSemiBold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Montserrat-regular.fntdata"/><Relationship Id="rId30" Type="http://schemas.openxmlformats.org/officeDocument/2006/relationships/font" Target="fonts/MontserratSemiBold-boldItalic.fntdata"/><Relationship Id="rId11" Type="http://schemas.openxmlformats.org/officeDocument/2006/relationships/slide" Target="slides/slide6.xml"/><Relationship Id="rId33" Type="http://schemas.openxmlformats.org/officeDocument/2006/relationships/font" Target="fonts/Montserrat-italic.fntdata"/><Relationship Id="rId10" Type="http://schemas.openxmlformats.org/officeDocument/2006/relationships/slide" Target="slides/slide5.xml"/><Relationship Id="rId32" Type="http://schemas.openxmlformats.org/officeDocument/2006/relationships/font" Target="fonts/Montserrat-bold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34" Type="http://schemas.openxmlformats.org/officeDocument/2006/relationships/font" Target="fonts/Montserrat-boldItalic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6d442dbf0f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6d442dbf0f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6d442dbf0f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6d442dbf0f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6d39eeb64b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6d39eeb64b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6d442dbf0f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6d442dbf0f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6d442dbf0f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6d442dbf0f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6d442dbf0f_0_1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6d442dbf0f_0_1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6d442dbf0f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6d442dbf0f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6d442dbf0f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6d442dbf0f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6d5fc03ee1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6d5fc03ee1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6d5fc03ee1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6d5fc03ee1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6d39eeb64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6d39eeb64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6d39eeb64b_0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6d39eeb64b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6d5fc03ee1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6d5fc03ee1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6d39eeb64b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6d39eeb64b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6d442dbf0f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6d442dbf0f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6d39eeb64b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6d39eeb64b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6d442dbf0f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6d442dbf0f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6d5fc03ee1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6d5fc03ee1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6d442dbf0f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6d442dbf0f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6d442dbf0f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6d442dbf0f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github.com/argentlabs/argent-contracts/blob/develop/contracts/modules/common/RelayerModule.sol" TargetMode="External"/><Relationship Id="rId4" Type="http://schemas.openxmlformats.org/officeDocument/2006/relationships/hyperlink" Target="https://github.com/austintgriffith/bouncer-proxy/tree/master/BouncerProxy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8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8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hyperlink" Target="mailto:lsl@rockside.io" TargetMode="External"/><Relationship Id="rId4" Type="http://schemas.openxmlformats.org/officeDocument/2006/relationships/hyperlink" Target="http://rockside.io" TargetMode="External"/><Relationship Id="rId5" Type="http://schemas.openxmlformats.org/officeDocument/2006/relationships/hyperlink" Target="https://docs.rockside.io" TargetMode="External"/><Relationship Id="rId6" Type="http://schemas.openxmlformats.org/officeDocument/2006/relationships/image" Target="../media/image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How meta transactions can enhance user onboarding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Lakhdar SLAIM - Rockside</a:t>
            </a: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7057" y="4320225"/>
            <a:ext cx="839564" cy="599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4875" y="94375"/>
            <a:ext cx="7849651" cy="4836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Wait a minute...</a:t>
            </a:r>
            <a:endParaRPr/>
          </a:p>
        </p:txBody>
      </p:sp>
      <p:sp>
        <p:nvSpPr>
          <p:cNvPr id="124" name="Google Shape;124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Users can’t send WSH to each other…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fr"/>
              <a:t>But my users don’t even know about blockchain.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fr"/>
              <a:t>What are the alternatives ?</a:t>
            </a:r>
            <a:endParaRPr/>
          </a:p>
        </p:txBody>
      </p:sp>
      <p:pic>
        <p:nvPicPr>
          <p:cNvPr id="125" name="Google Shape;125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7057" y="4320225"/>
            <a:ext cx="839564" cy="599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Meta-transactions</a:t>
            </a:r>
            <a:endParaRPr/>
          </a:p>
        </p:txBody>
      </p:sp>
      <p:sp>
        <p:nvSpPr>
          <p:cNvPr id="131" name="Google Shape;131;p2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Transaction by user executed by a relayer who provides the gas for execution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fr" sz="1200">
                <a:solidFill>
                  <a:srgbClr val="397DAA"/>
                </a:solidFill>
              </a:rPr>
              <a:t>Off-chain</a:t>
            </a:r>
            <a:endParaRPr sz="1200">
              <a:solidFill>
                <a:srgbClr val="397DAA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fr" sz="1200">
                <a:solidFill>
                  <a:srgbClr val="EF9353"/>
                </a:solidFill>
              </a:rPr>
              <a:t>On-chain</a:t>
            </a:r>
            <a:endParaRPr sz="1200">
              <a:solidFill>
                <a:srgbClr val="EF9353"/>
              </a:solidFill>
            </a:endParaRPr>
          </a:p>
        </p:txBody>
      </p:sp>
      <p:pic>
        <p:nvPicPr>
          <p:cNvPr id="132" name="Google Shape;132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97325" y="1565025"/>
            <a:ext cx="6199725" cy="3003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97057" y="4320225"/>
            <a:ext cx="839564" cy="599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Implementation</a:t>
            </a:r>
            <a:endParaRPr/>
          </a:p>
        </p:txBody>
      </p:sp>
      <p:sp>
        <p:nvSpPr>
          <p:cNvPr id="139" name="Google Shape;139;p2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fr"/>
              <a:t>User signs an intent of transaction : User A wants to send n WSH to user B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fr"/>
              <a:t>Our bank creates a transaction that wraps the intent of user A and the proof user A actually asked for this transaction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fr"/>
              <a:t>Our meta transaction smart contract verifies that user A indeed asked for the transaction and executes the transaction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Implementation details...</a:t>
            </a:r>
            <a:endParaRPr/>
          </a:p>
        </p:txBody>
      </p:sp>
      <p:sp>
        <p:nvSpPr>
          <p:cNvPr id="145" name="Google Shape;145;p2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Already good implementations of meta-transactions :</a:t>
            </a:r>
            <a:endParaRPr/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fr" u="sng">
                <a:solidFill>
                  <a:schemeClr val="hlink"/>
                </a:solidFill>
                <a:hlinkClick r:id="rId3"/>
              </a:rPr>
              <a:t>Argent relayer module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" u="sng">
                <a:solidFill>
                  <a:schemeClr val="hlink"/>
                </a:solidFill>
                <a:hlinkClick r:id="rId4"/>
              </a:rPr>
              <a:t>Bouncer proxy of Austin Griffith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"/>
              <a:t>and more...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Implementation details...</a:t>
            </a:r>
            <a:endParaRPr/>
          </a:p>
        </p:txBody>
      </p:sp>
      <p:pic>
        <p:nvPicPr>
          <p:cNvPr id="151" name="Google Shape;151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1600" y="1518075"/>
            <a:ext cx="8668798" cy="2107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Let’s recap</a:t>
            </a:r>
            <a:endParaRPr/>
          </a:p>
        </p:txBody>
      </p:sp>
      <p:sp>
        <p:nvSpPr>
          <p:cNvPr id="157" name="Google Shape;157;p2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User isn’t aware of anything. I can create a private key for him and only show him his WSH balance.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fr"/>
              <a:t>User can transfer WSH to other users and reward them for good explanations.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fr"/>
              <a:t>I still have complex code, but hey my user experience is fine!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fr"/>
              <a:t>I also manage a relayer that has complex code and infrastructure.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9"/>
          <p:cNvSpPr txBox="1"/>
          <p:nvPr/>
        </p:nvSpPr>
        <p:spPr>
          <a:xfrm>
            <a:off x="972000" y="985125"/>
            <a:ext cx="7388400" cy="7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latin typeface="Montserrat"/>
                <a:ea typeface="Montserrat"/>
                <a:cs typeface="Montserrat"/>
                <a:sym typeface="Montserrat"/>
              </a:rPr>
              <a:t>Like Stripe or Paypal for online payment, Rockside API manages the complexity of the interactions with Blockchain, exposing simple and secure services to the developers.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3" name="Google Shape;163;p29"/>
          <p:cNvSpPr/>
          <p:nvPr/>
        </p:nvSpPr>
        <p:spPr>
          <a:xfrm>
            <a:off x="4227715" y="3647099"/>
            <a:ext cx="2363700" cy="363900"/>
          </a:xfrm>
          <a:prstGeom prst="rect">
            <a:avLst/>
          </a:prstGeom>
          <a:solidFill>
            <a:srgbClr val="6217C1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fr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Network access (Nodes)</a:t>
            </a:r>
            <a:endParaRPr sz="1000">
              <a:solidFill>
                <a:schemeClr val="lt1"/>
              </a:solidFill>
            </a:endParaRPr>
          </a:p>
        </p:txBody>
      </p:sp>
      <p:sp>
        <p:nvSpPr>
          <p:cNvPr id="164" name="Google Shape;164;p29"/>
          <p:cNvSpPr/>
          <p:nvPr/>
        </p:nvSpPr>
        <p:spPr>
          <a:xfrm>
            <a:off x="4227715" y="3283200"/>
            <a:ext cx="2363700" cy="363900"/>
          </a:xfrm>
          <a:prstGeom prst="rect">
            <a:avLst/>
          </a:prstGeom>
          <a:solidFill>
            <a:srgbClr val="6217C1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Transaction fee (GAS)</a:t>
            </a:r>
            <a:endParaRPr sz="1000">
              <a:solidFill>
                <a:schemeClr val="lt1"/>
              </a:solidFill>
            </a:endParaRPr>
          </a:p>
        </p:txBody>
      </p:sp>
      <p:sp>
        <p:nvSpPr>
          <p:cNvPr id="165" name="Google Shape;165;p29"/>
          <p:cNvSpPr/>
          <p:nvPr/>
        </p:nvSpPr>
        <p:spPr>
          <a:xfrm>
            <a:off x="4227740" y="2576925"/>
            <a:ext cx="2363700" cy="363900"/>
          </a:xfrm>
          <a:prstGeom prst="rect">
            <a:avLst/>
          </a:prstGeom>
          <a:solidFill>
            <a:srgbClr val="6217C1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Key (Signature)</a:t>
            </a:r>
            <a:endParaRPr sz="1000">
              <a:solidFill>
                <a:schemeClr val="lt1"/>
              </a:solidFill>
            </a:endParaRPr>
          </a:p>
        </p:txBody>
      </p:sp>
      <p:sp>
        <p:nvSpPr>
          <p:cNvPr id="166" name="Google Shape;166;p29"/>
          <p:cNvSpPr/>
          <p:nvPr/>
        </p:nvSpPr>
        <p:spPr>
          <a:xfrm>
            <a:off x="2458999" y="2213025"/>
            <a:ext cx="1291200" cy="3639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6217C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6217C1"/>
                </a:solidFill>
                <a:latin typeface="Montserrat"/>
                <a:ea typeface="Montserrat"/>
                <a:cs typeface="Montserrat"/>
                <a:sym typeface="Montserrat"/>
              </a:rPr>
              <a:t>Your Application</a:t>
            </a:r>
            <a:endParaRPr sz="1000">
              <a:solidFill>
                <a:srgbClr val="6217C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7" name="Google Shape;167;p29"/>
          <p:cNvSpPr/>
          <p:nvPr/>
        </p:nvSpPr>
        <p:spPr>
          <a:xfrm>
            <a:off x="4227722" y="2213025"/>
            <a:ext cx="2363700" cy="363900"/>
          </a:xfrm>
          <a:prstGeom prst="rect">
            <a:avLst/>
          </a:prstGeom>
          <a:solidFill>
            <a:srgbClr val="6217C1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Rockside API</a:t>
            </a:r>
            <a:endParaRPr b="1" sz="10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68" name="Google Shape;168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7057" y="4320225"/>
            <a:ext cx="839564" cy="599700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9"/>
          <p:cNvSpPr/>
          <p:nvPr/>
        </p:nvSpPr>
        <p:spPr>
          <a:xfrm>
            <a:off x="4227740" y="3989475"/>
            <a:ext cx="2363700" cy="363900"/>
          </a:xfrm>
          <a:prstGeom prst="rect">
            <a:avLst/>
          </a:prstGeom>
          <a:solidFill>
            <a:srgbClr val="6217C1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Analytics and Monitoring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0" name="Google Shape;170;p29"/>
          <p:cNvSpPr/>
          <p:nvPr/>
        </p:nvSpPr>
        <p:spPr>
          <a:xfrm>
            <a:off x="7069091" y="2213025"/>
            <a:ext cx="1291200" cy="3639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6217C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6217C1"/>
                </a:solidFill>
                <a:latin typeface="Montserrat"/>
                <a:ea typeface="Montserrat"/>
                <a:cs typeface="Montserrat"/>
                <a:sym typeface="Montserrat"/>
              </a:rPr>
              <a:t>Blockchain Network</a:t>
            </a:r>
            <a:endParaRPr sz="1000">
              <a:solidFill>
                <a:srgbClr val="6217C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71" name="Google Shape;171;p29"/>
          <p:cNvCxnSpPr>
            <a:stCxn id="166" idx="3"/>
            <a:endCxn id="167" idx="1"/>
          </p:cNvCxnSpPr>
          <p:nvPr/>
        </p:nvCxnSpPr>
        <p:spPr>
          <a:xfrm>
            <a:off x="3750199" y="2394975"/>
            <a:ext cx="4776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172" name="Google Shape;172;p29"/>
          <p:cNvCxnSpPr>
            <a:stCxn id="167" idx="3"/>
            <a:endCxn id="170" idx="1"/>
          </p:cNvCxnSpPr>
          <p:nvPr/>
        </p:nvCxnSpPr>
        <p:spPr>
          <a:xfrm>
            <a:off x="6591422" y="2394975"/>
            <a:ext cx="4776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73" name="Google Shape;173;p29"/>
          <p:cNvSpPr/>
          <p:nvPr/>
        </p:nvSpPr>
        <p:spPr>
          <a:xfrm>
            <a:off x="4227740" y="4353375"/>
            <a:ext cx="2363700" cy="363900"/>
          </a:xfrm>
          <a:prstGeom prst="rect">
            <a:avLst/>
          </a:prstGeom>
          <a:solidFill>
            <a:srgbClr val="6217C1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Compliance &amp; Regulation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4" name="Google Shape;174;p29"/>
          <p:cNvSpPr/>
          <p:nvPr/>
        </p:nvSpPr>
        <p:spPr>
          <a:xfrm>
            <a:off x="737600" y="2213025"/>
            <a:ext cx="1291200" cy="3639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6217C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6217C1"/>
                </a:solidFill>
                <a:latin typeface="Montserrat"/>
                <a:ea typeface="Montserrat"/>
                <a:cs typeface="Montserrat"/>
                <a:sym typeface="Montserrat"/>
              </a:rPr>
              <a:t>Your Users</a:t>
            </a:r>
            <a:endParaRPr sz="1000">
              <a:solidFill>
                <a:srgbClr val="6217C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75" name="Google Shape;175;p29"/>
          <p:cNvCxnSpPr>
            <a:stCxn id="174" idx="3"/>
            <a:endCxn id="166" idx="1"/>
          </p:cNvCxnSpPr>
          <p:nvPr/>
        </p:nvCxnSpPr>
        <p:spPr>
          <a:xfrm>
            <a:off x="2028800" y="2394975"/>
            <a:ext cx="4302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triangle"/>
            <a:tailEnd len="med" w="med" type="triangle"/>
          </a:ln>
        </p:spPr>
      </p:cxnSp>
      <p:pic>
        <p:nvPicPr>
          <p:cNvPr id="176" name="Google Shape;176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36079" y="2663213"/>
            <a:ext cx="190175" cy="191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36054" y="3369481"/>
            <a:ext cx="190175" cy="191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36054" y="3733387"/>
            <a:ext cx="190175" cy="191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35488" y="4075755"/>
            <a:ext cx="191325" cy="191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35488" y="4439673"/>
            <a:ext cx="191325" cy="191325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29"/>
          <p:cNvSpPr/>
          <p:nvPr/>
        </p:nvSpPr>
        <p:spPr>
          <a:xfrm>
            <a:off x="4227740" y="2930061"/>
            <a:ext cx="2363700" cy="363900"/>
          </a:xfrm>
          <a:prstGeom prst="rect">
            <a:avLst/>
          </a:prstGeom>
          <a:solidFill>
            <a:srgbClr val="6217C1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fr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High Volume (Nonce)</a:t>
            </a:r>
            <a:endParaRPr sz="1000">
              <a:solidFill>
                <a:schemeClr val="lt1"/>
              </a:solidFill>
            </a:endParaRPr>
          </a:p>
        </p:txBody>
      </p:sp>
      <p:pic>
        <p:nvPicPr>
          <p:cNvPr id="182" name="Google Shape;182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36054" y="3016356"/>
            <a:ext cx="190175" cy="191325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29"/>
          <p:cNvSpPr txBox="1"/>
          <p:nvPr/>
        </p:nvSpPr>
        <p:spPr>
          <a:xfrm>
            <a:off x="972000" y="0"/>
            <a:ext cx="7812000" cy="10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6217C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Solution</a:t>
            </a:r>
            <a:endParaRPr sz="1800">
              <a:solidFill>
                <a:srgbClr val="6217C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How can it be done ?</a:t>
            </a:r>
            <a:endParaRPr/>
          </a:p>
        </p:txBody>
      </p:sp>
      <p:sp>
        <p:nvSpPr>
          <p:cNvPr id="189" name="Google Shape;189;p3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"/>
              <a:t>Entity as an “Identity” on Blockchain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fr"/>
              <a:t>Key can be stored be the client or by Rockside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fr"/>
              <a:t>Nonce is managed by Rockside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fr"/>
              <a:t>Gas is sponsored by Rockside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"/>
              <a:t>Use Rockside RPC endpoint to create transactions</a:t>
            </a:r>
            <a:endParaRPr/>
          </a:p>
        </p:txBody>
      </p:sp>
      <p:pic>
        <p:nvPicPr>
          <p:cNvPr id="190" name="Google Shape;190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7057" y="4320225"/>
            <a:ext cx="839564" cy="599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Problems we faced</a:t>
            </a:r>
            <a:endParaRPr/>
          </a:p>
        </p:txBody>
      </p:sp>
      <p:sp>
        <p:nvSpPr>
          <p:cNvPr id="196" name="Google Shape;196;p3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"/>
              <a:t>Nonce management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"/>
              <a:t>Key management</a:t>
            </a:r>
            <a:endParaRPr/>
          </a:p>
        </p:txBody>
      </p:sp>
      <p:pic>
        <p:nvPicPr>
          <p:cNvPr id="197" name="Google Shape;197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7057" y="4320225"/>
            <a:ext cx="839564" cy="599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Myself</a:t>
            </a:r>
            <a:endParaRPr/>
          </a:p>
        </p:txBody>
      </p:sp>
      <p:sp>
        <p:nvSpPr>
          <p:cNvPr id="62" name="Google Shape;62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Lakhdar SLAIM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fr"/>
              <a:t>Backend developper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fr"/>
              <a:t>3 months at Rockside (and on the Blockchain)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fr"/>
              <a:t>Also… huge fan of rap</a:t>
            </a:r>
            <a:endParaRPr/>
          </a:p>
        </p:txBody>
      </p:sp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7057" y="4320225"/>
            <a:ext cx="839564" cy="599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2"/>
          <p:cNvSpPr txBox="1"/>
          <p:nvPr>
            <p:ph type="title"/>
          </p:nvPr>
        </p:nvSpPr>
        <p:spPr>
          <a:xfrm>
            <a:off x="217325" y="22381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Conclusion</a:t>
            </a:r>
            <a:endParaRPr/>
          </a:p>
        </p:txBody>
      </p:sp>
      <p:pic>
        <p:nvPicPr>
          <p:cNvPr id="203" name="Google Shape;203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7057" y="4320225"/>
            <a:ext cx="839564" cy="599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Keep in touch</a:t>
            </a:r>
            <a:endParaRPr/>
          </a:p>
        </p:txBody>
      </p:sp>
      <p:sp>
        <p:nvSpPr>
          <p:cNvPr id="209" name="Google Shape;209;p3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Mail : </a:t>
            </a:r>
            <a:r>
              <a:rPr lang="fr" u="sng">
                <a:solidFill>
                  <a:schemeClr val="hlink"/>
                </a:solidFill>
                <a:hlinkClick r:id="rId3"/>
              </a:rPr>
              <a:t>lsl@rockside.io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fr"/>
              <a:t>Website : </a:t>
            </a:r>
            <a:r>
              <a:rPr lang="fr" u="sng">
                <a:solidFill>
                  <a:schemeClr val="hlink"/>
                </a:solidFill>
                <a:hlinkClick r:id="rId4"/>
              </a:rPr>
              <a:t>rockside.io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fr"/>
              <a:t>Docs : </a:t>
            </a:r>
            <a:r>
              <a:rPr lang="fr" u="sng">
                <a:solidFill>
                  <a:schemeClr val="hlink"/>
                </a:solidFill>
                <a:hlinkClick r:id="rId5"/>
              </a:rPr>
              <a:t>docs.rockside.io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fr"/>
              <a:t>Open beta, ask me for API key !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210" name="Google Shape;210;p3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997057" y="4320225"/>
            <a:ext cx="839564" cy="599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87213" y="488788"/>
            <a:ext cx="5648325" cy="401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97057" y="4320225"/>
            <a:ext cx="839564" cy="599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90750" y="190500"/>
            <a:ext cx="4762500" cy="476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97057" y="4320225"/>
            <a:ext cx="839564" cy="599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Demo App</a:t>
            </a:r>
            <a:endParaRPr/>
          </a:p>
        </p:txBody>
      </p:sp>
      <p:sp>
        <p:nvSpPr>
          <p:cNvPr id="81" name="Google Shape;81;p17"/>
          <p:cNvSpPr txBox="1"/>
          <p:nvPr>
            <p:ph idx="1" type="body"/>
          </p:nvPr>
        </p:nvSpPr>
        <p:spPr>
          <a:xfrm>
            <a:off x="311700" y="2249300"/>
            <a:ext cx="8520600" cy="231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French rap can be… hard to understand.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fr"/>
              <a:t>Let’s develop a community that helps understand and interpret rap lyrics</a:t>
            </a:r>
            <a:endParaRPr/>
          </a:p>
        </p:txBody>
      </p:sp>
      <p:sp>
        <p:nvSpPr>
          <p:cNvPr id="82" name="Google Shape;82;p17"/>
          <p:cNvSpPr txBox="1"/>
          <p:nvPr/>
        </p:nvSpPr>
        <p:spPr>
          <a:xfrm>
            <a:off x="747125" y="1242600"/>
            <a:ext cx="8210700" cy="76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350">
                <a:solidFill>
                  <a:srgbClr val="222222"/>
                </a:solidFill>
                <a:highlight>
                  <a:srgbClr val="FFFFFF"/>
                </a:highlight>
              </a:rPr>
              <a:t>Le toca, le pavot, l'avocat, c'est pas vos caveaux, c'est ma vocation</a:t>
            </a:r>
            <a:endParaRPr sz="135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fr" sz="1350">
                <a:solidFill>
                  <a:srgbClr val="222222"/>
                </a:solidFill>
                <a:highlight>
                  <a:srgbClr val="FFFFFF"/>
                </a:highlight>
              </a:rPr>
              <a:t>Sam’s - PLS (feat. Sofiane)</a:t>
            </a:r>
            <a:endParaRPr sz="1350">
              <a:solidFill>
                <a:srgbClr val="222222"/>
              </a:solidFill>
              <a:highlight>
                <a:srgbClr val="FFFFFF"/>
              </a:highlight>
            </a:endParaRPr>
          </a:p>
        </p:txBody>
      </p:sp>
      <p:pic>
        <p:nvPicPr>
          <p:cNvPr id="83" name="Google Shape;8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7057" y="4320225"/>
            <a:ext cx="839564" cy="599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What do I want ?</a:t>
            </a:r>
            <a:endParaRPr/>
          </a:p>
        </p:txBody>
      </p:sp>
      <p:sp>
        <p:nvSpPr>
          <p:cNvPr id="89" name="Google Shape;89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A web-app where users can :</a:t>
            </a:r>
            <a:endParaRPr/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SzPts val="1800"/>
              <a:buChar char="-"/>
            </a:pPr>
            <a:r>
              <a:rPr lang="fr"/>
              <a:t>Ask the community to explain lyrics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"/>
              <a:t>Explain lyrics for other users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"/>
              <a:t>Reward other users for good explanations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fr"/>
              <a:t>My users should not be aware of private keys, gas or node connection.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fr"/>
              <a:t>They just don’t care.</a:t>
            </a:r>
            <a:endParaRPr/>
          </a:p>
        </p:txBody>
      </p:sp>
      <p:pic>
        <p:nvPicPr>
          <p:cNvPr id="90" name="Google Shape;90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7057" y="4320225"/>
            <a:ext cx="839564" cy="599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Ethereum 101</a:t>
            </a:r>
            <a:endParaRPr/>
          </a:p>
        </p:txBody>
      </p:sp>
      <p:sp>
        <p:nvSpPr>
          <p:cNvPr id="96" name="Google Shape;96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"/>
              <a:t>Transaction is a value transfer that can contain data.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fr"/>
              <a:t>You can send ether to another address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fr"/>
              <a:t>You can call a function that will be executed on-chain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"/>
              <a:t>Transactions are ordered with a nonce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fr"/>
              <a:t>Must be unique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fr"/>
              <a:t>Is incremented at each transaction an address make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b="1" lang="fr"/>
              <a:t>BAD THINGS</a:t>
            </a:r>
            <a:r>
              <a:rPr lang="fr"/>
              <a:t> happen if you make a mistake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"/>
              <a:t>Smart contract is code executed on-chain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fr"/>
              <a:t>ERC are standardized smart contract interfaces</a:t>
            </a:r>
            <a:endParaRPr/>
          </a:p>
        </p:txBody>
      </p:sp>
      <p:pic>
        <p:nvPicPr>
          <p:cNvPr id="97" name="Google Shape;97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7057" y="4320225"/>
            <a:ext cx="839564" cy="599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What do I want ?</a:t>
            </a:r>
            <a:endParaRPr/>
          </a:p>
        </p:txBody>
      </p:sp>
      <p:sp>
        <p:nvSpPr>
          <p:cNvPr id="103" name="Google Shape;103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A smart contract that represents the money on the platform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fr"/>
              <a:t>Each user gets money on registration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fr"/>
              <a:t>Each user can transfer money to other users</a:t>
            </a:r>
            <a:endParaRPr/>
          </a:p>
        </p:txBody>
      </p:sp>
      <p:pic>
        <p:nvPicPr>
          <p:cNvPr id="104" name="Google Shape;10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7057" y="4320225"/>
            <a:ext cx="839564" cy="599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The journey begins</a:t>
            </a:r>
            <a:endParaRPr/>
          </a:p>
        </p:txBody>
      </p:sp>
      <p:sp>
        <p:nvSpPr>
          <p:cNvPr id="110" name="Google Shape;110;p21"/>
          <p:cNvSpPr txBox="1"/>
          <p:nvPr>
            <p:ph idx="1" type="body"/>
          </p:nvPr>
        </p:nvSpPr>
        <p:spPr>
          <a:xfrm>
            <a:off x="311700" y="1168200"/>
            <a:ext cx="8520600" cy="49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fr"/>
              <a:t>Keep It Simple : Create and deploy an ERC-20 using a website</a:t>
            </a:r>
            <a:endParaRPr/>
          </a:p>
        </p:txBody>
      </p:sp>
      <p:pic>
        <p:nvPicPr>
          <p:cNvPr id="111" name="Google Shape;111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658425"/>
            <a:ext cx="8019026" cy="10077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21"/>
          <p:cNvSpPr txBox="1"/>
          <p:nvPr>
            <p:ph idx="1" type="body"/>
          </p:nvPr>
        </p:nvSpPr>
        <p:spPr>
          <a:xfrm>
            <a:off x="311700" y="2783425"/>
            <a:ext cx="8520600" cy="100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Woohoo ! The “</a:t>
            </a:r>
            <a:r>
              <a:rPr b="1" lang="fr"/>
              <a:t>WSH”</a:t>
            </a:r>
            <a:r>
              <a:rPr lang="fr"/>
              <a:t> is born !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fr"/>
              <a:t>I can send WSH to new users, “easily”...</a:t>
            </a:r>
            <a:endParaRPr/>
          </a:p>
        </p:txBody>
      </p:sp>
      <p:pic>
        <p:nvPicPr>
          <p:cNvPr id="113" name="Google Shape;113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97057" y="4320225"/>
            <a:ext cx="839564" cy="599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